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authors.xml" ContentType="application/vnd.ms-powerpoint.authors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olors1.xml" ContentType="application/vnd.ms-office.chartcolorstyle+xml"/>
  <Override PartName="/ppt/slideLayouts/slideLayout2.xml" ContentType="application/vnd.openxmlformats-officedocument.presentationml.slideLayout+xml"/>
  <Override PartName="/ppt/charts/style1.xml" ContentType="application/vnd.ms-office.chartstyl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0"/>
  </p:notesMasterIdLst>
  <p:sldIdLst>
    <p:sldId id="2147469057" r:id="rId5"/>
    <p:sldId id="2147482376" r:id="rId6"/>
    <p:sldId id="2147482377" r:id="rId7"/>
    <p:sldId id="2147482378" r:id="rId8"/>
    <p:sldId id="21474823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5" orient="horz" pos="3635" userDrawn="1">
          <p15:clr>
            <a:srgbClr val="A4A3A4"/>
          </p15:clr>
        </p15:guide>
        <p15:guide id="6" pos="6879" userDrawn="1">
          <p15:clr>
            <a:srgbClr val="A4A3A4"/>
          </p15:clr>
        </p15:guide>
        <p15:guide id="7" orient="horz" pos="2683" userDrawn="1">
          <p15:clr>
            <a:srgbClr val="A4A3A4"/>
          </p15:clr>
        </p15:guide>
        <p15:guide id="8" orient="horz" pos="137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EBF00-EE2A-699B-AE1C-B6D6B42F9B0F}" name="Ninah Lloyd" initials="NL" userId="Ninah Lloyd" providerId="None"/>
  <p188:author id="{14F8CD3B-8F85-9FD7-4671-170B84D7F528}" name="Elaine Tucker" initials="ET" userId="S::elaine.tucker@heliosglobalgroup.com::13f030c2-6da1-4bda-83ad-fe9d3e8114db" providerId="AD"/>
  <p188:author id="{032E7244-2E8E-E8BA-5CF2-FB4F90FD86A9}" name="Beth Broughton" initials="BB" userId="Beth Broughton" providerId="None"/>
  <p188:author id="{AA2F2254-952E-BD80-59A6-4C5B39C69D18}" name="Stach-Klysh, Alexandra" initials="SA" userId="S::astachkl_amgen.com#ext#@azcollaboration.onmicrosoft.com::6347d076-27fb-4b5a-8b3c-dc545670d6e2" providerId="AD"/>
  <p188:author id="{94441E77-4D58-5641-CCFC-A5134C667192}" name="Jasmin Boyd" initials="JB" userId="S::jasmin.boyd@heliosmedcomms.com::e06334d6-8248-48d7-a577-bcb978da56eb" providerId="AD"/>
  <p188:author id="{B3F472B4-2A88-10EF-3F3B-6532E09A6ECA}" name="Helios Medical Communications" initials="HMC" userId="Helios Medical Communications" providerId="None"/>
  <p188:author id="{5F76A2C4-85E1-F716-862A-DD03CEE78D4F}" name="Simran Grewal" initials="SG" userId="Simran Grewal" providerId="None"/>
  <p188:author id="{5C6422E9-3901-F121-E940-18222ED5E4CA}" name="Sam Clark" initials="SC" userId="S::Sam.Clark@heliosmedcomms.com::a192b0f1-c447-4dab-9cde-37b5849841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6FC"/>
    <a:srgbClr val="EEE6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E4894-5C01-42CB-8D68-6EF1F4C915B2}" v="15" dt="2026-04-17T09:34:04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409" autoAdjust="0"/>
  </p:normalViewPr>
  <p:slideViewPr>
    <p:cSldViewPr snapToGrid="0">
      <p:cViewPr varScale="1">
        <p:scale>
          <a:sx n="99" d="100"/>
          <a:sy n="99" d="100"/>
        </p:scale>
        <p:origin x="948" y="306"/>
      </p:cViewPr>
      <p:guideLst>
        <p:guide pos="302"/>
        <p:guide pos="7378"/>
        <p:guide orient="horz" pos="890"/>
        <p:guide orient="horz" pos="3635"/>
        <p:guide pos="6879"/>
        <p:guide orient="horz" pos="2683"/>
        <p:guide orient="horz" pos="1373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h Lloyd" userId="49e49e96-8329-41fe-9772-efafe6f262e4" providerId="ADAL" clId="{7041B810-5D52-4A7C-8462-E8DF01FDB6E4}"/>
    <pc:docChg chg="modSld">
      <pc:chgData name="Ninah Lloyd" userId="49e49e96-8329-41fe-9772-efafe6f262e4" providerId="ADAL" clId="{7041B810-5D52-4A7C-8462-E8DF01FDB6E4}" dt="2026-04-17T09:35:00.976" v="187" actId="20577"/>
      <pc:docMkLst>
        <pc:docMk/>
      </pc:docMkLst>
      <pc:sldChg chg="modSp mod">
        <pc:chgData name="Ninah Lloyd" userId="49e49e96-8329-41fe-9772-efafe6f262e4" providerId="ADAL" clId="{7041B810-5D52-4A7C-8462-E8DF01FDB6E4}" dt="2026-04-17T09:26:27.090" v="13" actId="114"/>
        <pc:sldMkLst>
          <pc:docMk/>
          <pc:sldMk cId="276807072" sldId="2147482376"/>
        </pc:sldMkLst>
        <pc:spChg chg="mod">
          <ac:chgData name="Ninah Lloyd" userId="49e49e96-8329-41fe-9772-efafe6f262e4" providerId="ADAL" clId="{7041B810-5D52-4A7C-8462-E8DF01FDB6E4}" dt="2026-04-17T09:26:27.090" v="13" actId="114"/>
          <ac:spMkLst>
            <pc:docMk/>
            <pc:sldMk cId="276807072" sldId="2147482376"/>
            <ac:spMk id="25" creationId="{C79E0A06-69E7-83FD-A950-24A0FD06AA81}"/>
          </ac:spMkLst>
        </pc:spChg>
      </pc:sldChg>
      <pc:sldChg chg="modSp mod">
        <pc:chgData name="Ninah Lloyd" userId="49e49e96-8329-41fe-9772-efafe6f262e4" providerId="ADAL" clId="{7041B810-5D52-4A7C-8462-E8DF01FDB6E4}" dt="2026-04-17T09:29:02.817" v="101" actId="20577"/>
        <pc:sldMkLst>
          <pc:docMk/>
          <pc:sldMk cId="2971542384" sldId="2147482377"/>
        </pc:sldMkLst>
        <pc:spChg chg="mod">
          <ac:chgData name="Ninah Lloyd" userId="49e49e96-8329-41fe-9772-efafe6f262e4" providerId="ADAL" clId="{7041B810-5D52-4A7C-8462-E8DF01FDB6E4}" dt="2026-04-17T09:29:02.817" v="101" actId="20577"/>
          <ac:spMkLst>
            <pc:docMk/>
            <pc:sldMk cId="2971542384" sldId="2147482377"/>
            <ac:spMk id="6" creationId="{7DE671CB-A3D3-66F8-0EE0-A89DCA65930A}"/>
          </ac:spMkLst>
        </pc:spChg>
        <pc:spChg chg="mod">
          <ac:chgData name="Ninah Lloyd" userId="49e49e96-8329-41fe-9772-efafe6f262e4" providerId="ADAL" clId="{7041B810-5D52-4A7C-8462-E8DF01FDB6E4}" dt="2026-04-17T09:28:14.101" v="94" actId="1037"/>
          <ac:spMkLst>
            <pc:docMk/>
            <pc:sldMk cId="2971542384" sldId="2147482377"/>
            <ac:spMk id="36" creationId="{4777412B-E5BF-9855-E712-F6AD22410796}"/>
          </ac:spMkLst>
        </pc:spChg>
        <pc:spChg chg="mod">
          <ac:chgData name="Ninah Lloyd" userId="49e49e96-8329-41fe-9772-efafe6f262e4" providerId="ADAL" clId="{7041B810-5D52-4A7C-8462-E8DF01FDB6E4}" dt="2026-04-17T09:28:05.037" v="17" actId="1076"/>
          <ac:spMkLst>
            <pc:docMk/>
            <pc:sldMk cId="2971542384" sldId="2147482377"/>
            <ac:spMk id="37" creationId="{481F8553-5E0B-9745-D012-7395A6FEFC47}"/>
          </ac:spMkLst>
        </pc:spChg>
      </pc:sldChg>
      <pc:sldChg chg="addSp modSp mod">
        <pc:chgData name="Ninah Lloyd" userId="49e49e96-8329-41fe-9772-efafe6f262e4" providerId="ADAL" clId="{7041B810-5D52-4A7C-8462-E8DF01FDB6E4}" dt="2026-04-17T09:34:23.515" v="180" actId="20577"/>
        <pc:sldMkLst>
          <pc:docMk/>
          <pc:sldMk cId="672427802" sldId="2147482378"/>
        </pc:sldMkLst>
        <pc:spChg chg="mod">
          <ac:chgData name="Ninah Lloyd" userId="49e49e96-8329-41fe-9772-efafe6f262e4" providerId="ADAL" clId="{7041B810-5D52-4A7C-8462-E8DF01FDB6E4}" dt="2026-04-17T09:29:36.014" v="104" actId="57"/>
          <ac:spMkLst>
            <pc:docMk/>
            <pc:sldMk cId="672427802" sldId="2147482378"/>
            <ac:spMk id="9" creationId="{263E5A1C-42F9-C496-BA9F-B2A0EC848B50}"/>
          </ac:spMkLst>
        </pc:spChg>
        <pc:spChg chg="mod">
          <ac:chgData name="Ninah Lloyd" userId="49e49e96-8329-41fe-9772-efafe6f262e4" providerId="ADAL" clId="{7041B810-5D52-4A7C-8462-E8DF01FDB6E4}" dt="2026-04-17T09:34:23.515" v="180" actId="20577"/>
          <ac:spMkLst>
            <pc:docMk/>
            <pc:sldMk cId="672427802" sldId="2147482378"/>
            <ac:spMk id="12" creationId="{7BF9565D-440E-3C8D-0145-C1D0365F0B32}"/>
          </ac:spMkLst>
        </pc:spChg>
        <pc:spChg chg="mod">
          <ac:chgData name="Ninah Lloyd" userId="49e49e96-8329-41fe-9772-efafe6f262e4" providerId="ADAL" clId="{7041B810-5D52-4A7C-8462-E8DF01FDB6E4}" dt="2026-04-17T09:32:46.989" v="135" actId="57"/>
          <ac:spMkLst>
            <pc:docMk/>
            <pc:sldMk cId="672427802" sldId="2147482378"/>
            <ac:spMk id="309" creationId="{5E309976-131E-3420-0176-1BBAB5873E8A}"/>
          </ac:spMkLst>
        </pc:spChg>
        <pc:graphicFrameChg chg="add mod">
          <ac:chgData name="Ninah Lloyd" userId="49e49e96-8329-41fe-9772-efafe6f262e4" providerId="ADAL" clId="{7041B810-5D52-4A7C-8462-E8DF01FDB6E4}" dt="2026-04-17T09:29:32.826" v="102"/>
          <ac:graphicFrameMkLst>
            <pc:docMk/>
            <pc:sldMk cId="672427802" sldId="2147482378"/>
            <ac:graphicFrameMk id="6" creationId="{833D5AE6-455E-0326-E085-DE3184D3D800}"/>
          </ac:graphicFrameMkLst>
        </pc:graphicFrameChg>
        <pc:graphicFrameChg chg="add mod">
          <ac:chgData name="Ninah Lloyd" userId="49e49e96-8329-41fe-9772-efafe6f262e4" providerId="ADAL" clId="{7041B810-5D52-4A7C-8462-E8DF01FDB6E4}" dt="2026-04-17T09:29:40.342" v="107"/>
          <ac:graphicFrameMkLst>
            <pc:docMk/>
            <pc:sldMk cId="672427802" sldId="2147482378"/>
            <ac:graphicFrameMk id="10" creationId="{AE17EB4B-3A22-2183-674A-8E6335A50A8E}"/>
          </ac:graphicFrameMkLst>
        </pc:graphicFrameChg>
        <pc:graphicFrameChg chg="add mod">
          <ac:chgData name="Ninah Lloyd" userId="49e49e96-8329-41fe-9772-efafe6f262e4" providerId="ADAL" clId="{7041B810-5D52-4A7C-8462-E8DF01FDB6E4}" dt="2026-04-17T09:32:37.627" v="132"/>
          <ac:graphicFrameMkLst>
            <pc:docMk/>
            <pc:sldMk cId="672427802" sldId="2147482378"/>
            <ac:graphicFrameMk id="11" creationId="{F905273A-8D3F-48B0-CEFE-7B4F76CB2062}"/>
          </ac:graphicFrameMkLst>
        </pc:graphicFrameChg>
        <pc:graphicFrameChg chg="add mod">
          <ac:chgData name="Ninah Lloyd" userId="49e49e96-8329-41fe-9772-efafe6f262e4" providerId="ADAL" clId="{7041B810-5D52-4A7C-8462-E8DF01FDB6E4}" dt="2026-04-17T09:32:50.370" v="137"/>
          <ac:graphicFrameMkLst>
            <pc:docMk/>
            <pc:sldMk cId="672427802" sldId="2147482378"/>
            <ac:graphicFrameMk id="15" creationId="{6634505A-15D0-CCD5-5726-391F8CE3A979}"/>
          </ac:graphicFrameMkLst>
        </pc:graphicFrameChg>
      </pc:sldChg>
      <pc:sldChg chg="modSp mod">
        <pc:chgData name="Ninah Lloyd" userId="49e49e96-8329-41fe-9772-efafe6f262e4" providerId="ADAL" clId="{7041B810-5D52-4A7C-8462-E8DF01FDB6E4}" dt="2026-04-17T09:35:00.976" v="187" actId="20577"/>
        <pc:sldMkLst>
          <pc:docMk/>
          <pc:sldMk cId="2132448137" sldId="2147482379"/>
        </pc:sldMkLst>
        <pc:spChg chg="mod">
          <ac:chgData name="Ninah Lloyd" userId="49e49e96-8329-41fe-9772-efafe6f262e4" providerId="ADAL" clId="{7041B810-5D52-4A7C-8462-E8DF01FDB6E4}" dt="2026-04-17T09:35:00.976" v="187" actId="20577"/>
          <ac:spMkLst>
            <pc:docMk/>
            <pc:sldMk cId="2132448137" sldId="2147482379"/>
            <ac:spMk id="24" creationId="{67B89E69-4D26-0361-1AD2-A0D82C563EB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C8-40E5-A582-D1858D9A671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C8-40E5-A582-D1858D9A671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C8-40E5-A582-D1858D9A6716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Sheet1!$C$2:$C$4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0.7</c:v>
                  </c:pt>
                  <c:pt idx="2">
                    <c:v>1.2</c:v>
                  </c:pt>
                </c:numCache>
              </c:numRef>
            </c:plus>
            <c:minus>
              <c:numRef>
                <c:f>Sheet1!$C$2:$C$4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0.7</c:v>
                  </c:pt>
                  <c:pt idx="2">
                    <c:v>1.2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Control
(n=3)</c:v>
                </c:pt>
                <c:pt idx="1">
                  <c:v>rTSLP
(n=3)</c:v>
                </c:pt>
                <c:pt idx="2">
                  <c:v>rTSLP + OVA sensitization
(n=4)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1.6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C8-40E5-A582-D1858D9A67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33"/>
        <c:axId val="750609768"/>
        <c:axId val="750615344"/>
      </c:barChart>
      <c:catAx>
        <c:axId val="7506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15344"/>
        <c:crosses val="autoZero"/>
        <c:auto val="1"/>
        <c:lblAlgn val="ctr"/>
        <c:lblOffset val="100"/>
        <c:noMultiLvlLbl val="0"/>
      </c:catAx>
      <c:valAx>
        <c:axId val="750615344"/>
        <c:scaling>
          <c:orientation val="minMax"/>
          <c:max val="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noProof="0" dirty="0">
                    <a:solidFill>
                      <a:schemeClr val="tx1"/>
                    </a:solidFill>
                  </a:rPr>
                  <a:t>Mean (SE) eosinophils</a:t>
                </a:r>
                <a:r>
                  <a:rPr lang="en-US" sz="1100" b="1" baseline="0" noProof="0" dirty="0">
                    <a:solidFill>
                      <a:schemeClr val="tx1"/>
                    </a:solidFill>
                  </a:rPr>
                  <a:t> in </a:t>
                </a:r>
                <a:br>
                  <a:rPr lang="en-US" sz="1100" b="1" baseline="0" noProof="0" dirty="0">
                    <a:solidFill>
                      <a:schemeClr val="tx1"/>
                    </a:solidFill>
                  </a:rPr>
                </a:br>
                <a:r>
                  <a:rPr lang="en-US" sz="1100" b="1" baseline="0" noProof="0" dirty="0" err="1">
                    <a:solidFill>
                      <a:schemeClr val="tx1"/>
                    </a:solidFill>
                  </a:rPr>
                  <a:t>oesophageal</a:t>
                </a:r>
                <a:r>
                  <a:rPr lang="en-US" sz="1100" b="1" baseline="0" noProof="0" dirty="0">
                    <a:solidFill>
                      <a:schemeClr val="tx1"/>
                    </a:solidFill>
                  </a:rPr>
                  <a:t> tissue (%)</a:t>
                </a:r>
                <a:endParaRPr lang="en-US" sz="1100" b="1" noProof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8667692238550086E-3"/>
              <c:y val="4.25014638242794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0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B2FA-A87F-4409-A6D1-1E3A25FA65A5}" type="datetimeFigureOut">
              <a:rPr lang="en-GB" smtClean="0"/>
              <a:t>17/04/2026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35F6-DE82-4667-891D-7CA998EF23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03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5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1AB2-2417-5DD5-9840-260587F3B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29ABA-9BB4-FF26-BC74-61ED6F1D0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BB687-718F-A295-01DE-76DDA9985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000" b="0" i="0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AEA66-C1C5-4556-F83B-2096BB4B1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FF34-9562-B75A-187E-5D1D1F4B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AB9B1-D38D-69D6-D7E3-C505BE17B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492ED-0FA7-69CA-44F5-0DA62FE5A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000" b="0" i="0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E1298-941F-7CBF-4A8C-649659DF9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5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230C-CA42-4AEE-AB33-45D0B0BF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60F05-1AB0-CB0A-308A-5915BA64C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07EC4-28C1-C3F0-134D-DD58E47E7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000" b="0" i="0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E0C86-D2E1-F787-DE42-20743941C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27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BF34A-01A5-08DA-A6A2-B792FCBE1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F17E8-D4B2-7BD6-7757-A2DE6453F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1259F-7EB5-FEFE-369E-355ABFEE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000" b="0" i="0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F8DEF-4881-C318-6546-42DDAE74F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6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GB"/>
            </a:br>
            <a:r>
              <a:rPr lang="en-GB"/>
              <a:t>Click to edit</a:t>
            </a:r>
            <a:br>
              <a:rPr lang="en-GB"/>
            </a:br>
            <a:r>
              <a:rPr lang="en-GB"/>
              <a:t>presentation title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280D3-49C7-AE9F-1F63-E114876BD080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91250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presentation title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B910D-D6EB-5FB7-BFBE-72D2245ADB27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296301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section title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6AD95-4FEF-C9C0-A68C-3D288A2C2CB9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34549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section title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92595-7480-6330-B470-D6B5A271F225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19242255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3F32E-F6D0-55E3-683B-F8B8ED4AAB52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2889435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FE30A-DFFD-522F-86DC-36BEA732EB11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215826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A9E10-4486-473B-01E4-143118368EF7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54608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C4B08-C068-0232-835B-F695EE375BE7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US-111510;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5489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FFE31A-6829-7942-2282-67523B9764C3}"/>
              </a:ext>
            </a:extLst>
          </p:cNvPr>
          <p:cNvGrpSpPr/>
          <p:nvPr userDrawn="1"/>
        </p:nvGrpSpPr>
        <p:grpSpPr>
          <a:xfrm>
            <a:off x="9957766" y="6398405"/>
            <a:ext cx="2127908" cy="381712"/>
            <a:chOff x="9017435" y="6029795"/>
            <a:chExt cx="2717365" cy="487450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783D5231-AD14-DAFD-9E7F-B1D783341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646" y="6029795"/>
              <a:ext cx="1699154" cy="41148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6CCED0C-57A3-ADD8-C783-9D65A39AA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8306" t="44872" r="38966" b="45223"/>
            <a:stretch/>
          </p:blipFill>
          <p:spPr>
            <a:xfrm>
              <a:off x="9017435" y="6197206"/>
              <a:ext cx="950276" cy="320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0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6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2E5B-F842-3220-10FD-0CCD6FD5F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Eosinophilic esophagitis (EoE)</a:t>
            </a:r>
            <a:br>
              <a:rPr lang="en-US" noProof="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noProof="0" dirty="0"/>
              <a:t>mouse model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84609-239C-8F64-9207-BF901B1DA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Learn more about epithelial cytokines in EoE murine models</a:t>
            </a:r>
          </a:p>
        </p:txBody>
      </p:sp>
    </p:spTree>
    <p:extLst>
      <p:ext uri="{BB962C8B-B14F-4D97-AF65-F5344CB8AC3E}">
        <p14:creationId xmlns:p14="http://schemas.microsoft.com/office/powerpoint/2010/main" val="12477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7188-02E4-5F5E-AF7F-3EDDD4509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FB7B3C-ADDE-6D67-F2A5-5577181FBCDC}"/>
              </a:ext>
            </a:extLst>
          </p:cNvPr>
          <p:cNvSpPr/>
          <p:nvPr/>
        </p:nvSpPr>
        <p:spPr>
          <a:xfrm>
            <a:off x="479425" y="1412876"/>
            <a:ext cx="5467140" cy="4357688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FA471-419D-7542-0ED9-CBD5CCFCF0ED}"/>
              </a:ext>
            </a:extLst>
          </p:cNvPr>
          <p:cNvSpPr/>
          <p:nvPr/>
        </p:nvSpPr>
        <p:spPr>
          <a:xfrm>
            <a:off x="6245435" y="1412876"/>
            <a:ext cx="5467140" cy="4357688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0D2A1-7789-4C7D-612D-91A77DB02CA5}"/>
              </a:ext>
            </a:extLst>
          </p:cNvPr>
          <p:cNvSpPr/>
          <p:nvPr/>
        </p:nvSpPr>
        <p:spPr>
          <a:xfrm>
            <a:off x="479425" y="1412875"/>
            <a:ext cx="5467140" cy="51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Expression of TSLP and IL-25 following allergen challenge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65B0B-4D55-DC89-FC27-DB4A7C46B14B}"/>
              </a:ext>
            </a:extLst>
          </p:cNvPr>
          <p:cNvSpPr/>
          <p:nvPr/>
        </p:nvSpPr>
        <p:spPr>
          <a:xfrm>
            <a:off x="6245435" y="1412875"/>
            <a:ext cx="5467140" cy="5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Restoration </a:t>
            </a:r>
            <a:r>
              <a:rPr lang="en-US" sz="1600" b="1" noProof="0" dirty="0"/>
              <a:t>of esophageal eosinophilia and fibrosis </a:t>
            </a:r>
            <a:br>
              <a:rPr lang="en-US" sz="1600" b="1" noProof="0" dirty="0"/>
            </a:br>
            <a:r>
              <a:rPr lang="en-US" sz="1600" b="1" noProof="0" dirty="0"/>
              <a:t>by </a:t>
            </a:r>
            <a:r>
              <a:rPr lang="en-US" sz="1600" b="1" noProof="0" dirty="0" err="1"/>
              <a:t>rTSLP</a:t>
            </a:r>
            <a:r>
              <a:rPr lang="en-US" sz="1600" b="1" noProof="0" dirty="0"/>
              <a:t> in a TRAIL-deficient mouse model of EoE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58B7D-4F25-E317-42B2-A9FEA3A1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>
            <a:normAutofit/>
          </a:bodyPr>
          <a:lstStyle/>
          <a:p>
            <a:r>
              <a:rPr lang="en-US" noProof="0"/>
              <a:t>TSLP and IL-25 are elevated following allergen</a:t>
            </a:r>
            <a:r>
              <a:rPr lang="en-US"/>
              <a:t> </a:t>
            </a:r>
            <a:r>
              <a:rPr lang="en-US" noProof="0"/>
              <a:t>challenge</a:t>
            </a:r>
            <a:br>
              <a:rPr lang="en-US" noProof="0"/>
            </a:br>
            <a:r>
              <a:rPr lang="en-US" noProof="0"/>
              <a:t>and TSLP is implicated in the pathogenesis of EoE</a:t>
            </a:r>
            <a:endParaRPr lang="en-US" noProof="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79E0A06-69E7-83FD-A950-24A0FD06AA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*MID1 and CCL20 expression was also observed; †TRAIL and CCL20 expression was also not elevated, whereas MID1, CCL11, and CCL24 expression persisted versus control</a:t>
            </a:r>
            <a:br>
              <a:rPr lang="en-US" sz="10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1000" dirty="0"/>
              <a:t>ACTB, β-actin; EoE, eosinophilic esophagitis; IL, interleukin; </a:t>
            </a:r>
            <a:r>
              <a:rPr lang="en-US" sz="1000" dirty="0" err="1"/>
              <a:t>rTSLP</a:t>
            </a:r>
            <a:r>
              <a:rPr lang="en-US" sz="1000" dirty="0"/>
              <a:t>, recombinant thymic stromal lymphopoietin; TRAIL, </a:t>
            </a:r>
            <a:r>
              <a:rPr lang="en-US" sz="1000" dirty="0" err="1"/>
              <a:t>tumour</a:t>
            </a:r>
            <a:r>
              <a:rPr lang="en-US" sz="1000" dirty="0"/>
              <a:t> necrosis factor-related apoptosis-inducing ligand; TSLP, thymic stromal lymphopoietin </a:t>
            </a:r>
            <a:br>
              <a:rPr lang="en-US" sz="1000" dirty="0"/>
            </a:br>
            <a:r>
              <a:rPr lang="en-US" sz="1000" dirty="0"/>
              <a:t>Collison AM, et al.</a:t>
            </a:r>
            <a:r>
              <a:rPr lang="en-US" sz="1000" i="1" dirty="0"/>
              <a:t> J Allergy Clin Immunol. </a:t>
            </a:r>
            <a:r>
              <a:rPr lang="en-US" sz="1000" dirty="0"/>
              <a:t>2015;136:971–982.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318473F0-44B5-1473-19BE-E032ECE415DF}"/>
              </a:ext>
            </a:extLst>
          </p:cNvPr>
          <p:cNvSpPr/>
          <p:nvPr/>
        </p:nvSpPr>
        <p:spPr>
          <a:xfrm>
            <a:off x="457201" y="1257300"/>
            <a:ext cx="11280806" cy="4572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t" anchorCtr="0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9402BB75-FBF1-153A-5417-080C0CA39A41}"/>
              </a:ext>
            </a:extLst>
          </p:cNvPr>
          <p:cNvSpPr/>
          <p:nvPr/>
        </p:nvSpPr>
        <p:spPr>
          <a:xfrm>
            <a:off x="11088603" y="507703"/>
            <a:ext cx="641599" cy="4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E04CB-AACF-62CB-F4A1-A770F4C74A62}"/>
              </a:ext>
            </a:extLst>
          </p:cNvPr>
          <p:cNvGrpSpPr/>
          <p:nvPr/>
        </p:nvGrpSpPr>
        <p:grpSpPr>
          <a:xfrm>
            <a:off x="6387831" y="2012950"/>
            <a:ext cx="5019472" cy="2640316"/>
            <a:chOff x="6285188" y="2361471"/>
            <a:chExt cx="5083366" cy="241361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16E896-F13A-2573-9628-AD81F02AA89D}"/>
                </a:ext>
              </a:extLst>
            </p:cNvPr>
            <p:cNvSpPr txBox="1">
              <a:spLocks/>
            </p:cNvSpPr>
            <p:nvPr/>
          </p:nvSpPr>
          <p:spPr>
            <a:xfrm>
              <a:off x="6285188" y="2393661"/>
              <a:ext cx="342864" cy="2112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Eosinophils (mm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3E19C41-E193-0C6F-35E5-40082F8CEF24}"/>
                </a:ext>
              </a:extLst>
            </p:cNvPr>
            <p:cNvSpPr/>
            <p:nvPr/>
          </p:nvSpPr>
          <p:spPr>
            <a:xfrm>
              <a:off x="7164405" y="3523760"/>
              <a:ext cx="546826" cy="98550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17CFC1-2433-2200-0281-82CA25072FC7}"/>
                </a:ext>
              </a:extLst>
            </p:cNvPr>
            <p:cNvSpPr/>
            <p:nvPr/>
          </p:nvSpPr>
          <p:spPr>
            <a:xfrm>
              <a:off x="7998340" y="2965404"/>
              <a:ext cx="546826" cy="1543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63C3F59-BE77-E147-F316-C5F28A5077F7}"/>
                </a:ext>
              </a:extLst>
            </p:cNvPr>
            <p:cNvSpPr txBox="1">
              <a:spLocks/>
            </p:cNvSpPr>
            <p:nvPr/>
          </p:nvSpPr>
          <p:spPr>
            <a:xfrm>
              <a:off x="7147142" y="2361471"/>
              <a:ext cx="1381226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&lt;0.05</a:t>
              </a:r>
            </a:p>
          </p:txBody>
        </p:sp>
        <p:sp>
          <p:nvSpPr>
            <p:cNvPr id="64" name="Freeform: Shape 312">
              <a:extLst>
                <a:ext uri="{FF2B5EF4-FFF2-40B4-BE49-F238E27FC236}">
                  <a16:creationId xmlns:a16="http://schemas.microsoft.com/office/drawing/2014/main" id="{39805B17-E7FF-61A2-6534-1E0C8DFF10DD}"/>
                </a:ext>
              </a:extLst>
            </p:cNvPr>
            <p:cNvSpPr/>
            <p:nvPr/>
          </p:nvSpPr>
          <p:spPr>
            <a:xfrm>
              <a:off x="7005276" y="2474828"/>
              <a:ext cx="1689682" cy="2036521"/>
            </a:xfrm>
            <a:custGeom>
              <a:avLst/>
              <a:gdLst>
                <a:gd name="connsiteX0" fmla="*/ 0 w 919732"/>
                <a:gd name="connsiteY0" fmla="*/ 0 h 1180989"/>
                <a:gd name="connsiteX1" fmla="*/ 0 w 919732"/>
                <a:gd name="connsiteY1" fmla="*/ 1180989 h 1180989"/>
                <a:gd name="connsiteX2" fmla="*/ 919732 w 919732"/>
                <a:gd name="connsiteY2" fmla="*/ 1180989 h 118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732" h="1180989">
                  <a:moveTo>
                    <a:pt x="0" y="0"/>
                  </a:moveTo>
                  <a:lnTo>
                    <a:pt x="0" y="1180989"/>
                  </a:lnTo>
                  <a:lnTo>
                    <a:pt x="919732" y="118098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EB3BD94-78A9-C606-1A76-47A4958D69FB}"/>
                </a:ext>
              </a:extLst>
            </p:cNvPr>
            <p:cNvGrpSpPr/>
            <p:nvPr/>
          </p:nvGrpSpPr>
          <p:grpSpPr>
            <a:xfrm>
              <a:off x="6928251" y="2480552"/>
              <a:ext cx="81657" cy="2030796"/>
              <a:chOff x="4223457" y="4150017"/>
              <a:chExt cx="43182" cy="1189949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2956F77-25A2-B0C9-4615-7DA61C3E0E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3457" y="4150017"/>
                <a:ext cx="43182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620F88A-F028-AD82-1D42-F90CF408FE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6262" y="4392319"/>
                <a:ext cx="3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6F2823C-5F07-DEBA-8476-690ADB7669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6262" y="4628517"/>
                <a:ext cx="3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C7B35B7-DEE7-66E1-C213-75A0791D3C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6262" y="4864715"/>
                <a:ext cx="3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25A2DF0-CD41-FE68-3CD4-910CBC1F7A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6262" y="5100913"/>
                <a:ext cx="3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BB4F836-FD9C-0599-EFCD-B8A20780AD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6262" y="5339966"/>
                <a:ext cx="3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957A458-DBCF-824F-5C4E-1107730E7BE9}"/>
                </a:ext>
              </a:extLst>
            </p:cNvPr>
            <p:cNvCxnSpPr>
              <a:cxnSpLocks/>
            </p:cNvCxnSpPr>
            <p:nvPr/>
          </p:nvCxnSpPr>
          <p:spPr>
            <a:xfrm>
              <a:off x="8268735" y="2817974"/>
              <a:ext cx="0" cy="148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B8D0D51-BAD6-209A-0CC7-01E1984BB8CC}"/>
                </a:ext>
              </a:extLst>
            </p:cNvPr>
            <p:cNvCxnSpPr>
              <a:cxnSpLocks/>
            </p:cNvCxnSpPr>
            <p:nvPr/>
          </p:nvCxnSpPr>
          <p:spPr>
            <a:xfrm>
              <a:off x="8220614" y="2817974"/>
              <a:ext cx="962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8C74E3F-E0A8-258B-F626-333BC8145620}"/>
                </a:ext>
              </a:extLst>
            </p:cNvPr>
            <p:cNvCxnSpPr>
              <a:cxnSpLocks/>
            </p:cNvCxnSpPr>
            <p:nvPr/>
          </p:nvCxnSpPr>
          <p:spPr>
            <a:xfrm>
              <a:off x="7437818" y="3323368"/>
              <a:ext cx="0" cy="2108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9D85E53-862E-4DC7-BCDE-9C719589FAA9}"/>
                </a:ext>
              </a:extLst>
            </p:cNvPr>
            <p:cNvCxnSpPr>
              <a:cxnSpLocks/>
            </p:cNvCxnSpPr>
            <p:nvPr/>
          </p:nvCxnSpPr>
          <p:spPr>
            <a:xfrm>
              <a:off x="7389696" y="3327606"/>
              <a:ext cx="962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169E70D-2CF8-1A3E-B39D-7F52DAF458E6}"/>
                </a:ext>
              </a:extLst>
            </p:cNvPr>
            <p:cNvGrpSpPr/>
            <p:nvPr/>
          </p:nvGrpSpPr>
          <p:grpSpPr>
            <a:xfrm>
              <a:off x="6550068" y="2411931"/>
              <a:ext cx="318752" cy="2142810"/>
              <a:chOff x="3979806" y="4090557"/>
              <a:chExt cx="173504" cy="1241587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53C094-5E27-4448-D0B4-4783152331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0723" y="5254385"/>
                <a:ext cx="112587" cy="7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BC7BD9B-2D65-D21D-B73F-A1BD181232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0554" y="5028145"/>
                <a:ext cx="159195" cy="7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3742F69-4F3F-419D-759B-CE3B672B4D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1762" y="4790611"/>
                <a:ext cx="159195" cy="7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679AFF2-F0A9-185F-2F61-F4E5F4130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9806" y="4552460"/>
                <a:ext cx="159195" cy="7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5F9AD4-251A-1543-2394-5361210A5B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9806" y="4331428"/>
                <a:ext cx="159195" cy="7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FAC35F4-5F4A-EBF2-4A8E-F3A277E647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7081" y="4090557"/>
                <a:ext cx="159195" cy="7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25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873CC34-5ABE-E96F-8B4D-FAAE9B2902D5}"/>
                </a:ext>
              </a:extLst>
            </p:cNvPr>
            <p:cNvGrpSpPr/>
            <p:nvPr/>
          </p:nvGrpSpPr>
          <p:grpSpPr>
            <a:xfrm>
              <a:off x="7098614" y="4463183"/>
              <a:ext cx="1516699" cy="295262"/>
              <a:chOff x="1564662" y="5455315"/>
              <a:chExt cx="1348192" cy="172513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73362F3-B9FA-8074-82B6-021D81F5696F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2518529" y="5233503"/>
                <a:ext cx="172501" cy="61614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rTSLP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CBD7127-F2CA-E326-E9AC-F43595C446D1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1774631" y="5245346"/>
                <a:ext cx="172501" cy="59243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Control</a:t>
                </a:r>
              </a:p>
            </p:txBody>
          </p:sp>
        </p:grpSp>
        <p:sp>
          <p:nvSpPr>
            <p:cNvPr id="101" name="Right Bracket 100">
              <a:extLst>
                <a:ext uri="{FF2B5EF4-FFF2-40B4-BE49-F238E27FC236}">
                  <a16:creationId xmlns:a16="http://schemas.microsoft.com/office/drawing/2014/main" id="{ADFF6984-40F3-F2C8-2C9B-D031EDFBC2FC}"/>
                </a:ext>
              </a:extLst>
            </p:cNvPr>
            <p:cNvSpPr/>
            <p:nvPr/>
          </p:nvSpPr>
          <p:spPr>
            <a:xfrm rot="16200000">
              <a:off x="7760899" y="2220013"/>
              <a:ext cx="153715" cy="850491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6F4C0DF-6704-A91E-3575-36B9D27D1EDA}"/>
                </a:ext>
              </a:extLst>
            </p:cNvPr>
            <p:cNvSpPr txBox="1">
              <a:spLocks/>
            </p:cNvSpPr>
            <p:nvPr/>
          </p:nvSpPr>
          <p:spPr>
            <a:xfrm>
              <a:off x="8949855" y="2370574"/>
              <a:ext cx="342864" cy="21429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 algn="ctr">
                <a:buClr>
                  <a:srgbClr val="7F134C"/>
                </a:buClr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Fibrosis (µm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 </a:t>
              </a:r>
              <a:r>
                <a:rPr lang="en-US" sz="1000" b="1" noProof="0" dirty="0"/>
                <a:t>per µm)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5C70F95-BF81-56BE-6805-B54146550C62}"/>
                </a:ext>
              </a:extLst>
            </p:cNvPr>
            <p:cNvSpPr/>
            <p:nvPr/>
          </p:nvSpPr>
          <p:spPr>
            <a:xfrm>
              <a:off x="9819196" y="3497429"/>
              <a:ext cx="553545" cy="10187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80CB68-E98B-5040-11F6-3284FF6F3947}"/>
                </a:ext>
              </a:extLst>
            </p:cNvPr>
            <p:cNvSpPr/>
            <p:nvPr/>
          </p:nvSpPr>
          <p:spPr>
            <a:xfrm>
              <a:off x="10663378" y="3339456"/>
              <a:ext cx="553545" cy="11727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325">
              <a:extLst>
                <a:ext uri="{FF2B5EF4-FFF2-40B4-BE49-F238E27FC236}">
                  <a16:creationId xmlns:a16="http://schemas.microsoft.com/office/drawing/2014/main" id="{11D263C5-C4F8-23B6-1CE2-BCC9EFC555A6}"/>
                </a:ext>
              </a:extLst>
            </p:cNvPr>
            <p:cNvSpPr/>
            <p:nvPr/>
          </p:nvSpPr>
          <p:spPr>
            <a:xfrm>
              <a:off x="9658112" y="2481367"/>
              <a:ext cx="1710442" cy="2034390"/>
            </a:xfrm>
            <a:custGeom>
              <a:avLst/>
              <a:gdLst>
                <a:gd name="connsiteX0" fmla="*/ 0 w 919732"/>
                <a:gd name="connsiteY0" fmla="*/ 0 h 1180989"/>
                <a:gd name="connsiteX1" fmla="*/ 0 w 919732"/>
                <a:gd name="connsiteY1" fmla="*/ 1180989 h 1180989"/>
                <a:gd name="connsiteX2" fmla="*/ 919732 w 919732"/>
                <a:gd name="connsiteY2" fmla="*/ 1180989 h 118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732" h="1180989">
                  <a:moveTo>
                    <a:pt x="0" y="0"/>
                  </a:moveTo>
                  <a:lnTo>
                    <a:pt x="0" y="1180989"/>
                  </a:lnTo>
                  <a:lnTo>
                    <a:pt x="919732" y="118098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A47EB02-BEF1-1993-547E-383A3BB2B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7256" y="2485980"/>
              <a:ext cx="758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6361B78-2E09-3853-A64E-44E621CE5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7256" y="2891042"/>
              <a:ext cx="66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E2BB74-7E73-65BA-96A0-854D99FB6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7256" y="3296103"/>
              <a:ext cx="66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78E0BCD-5968-2903-1193-2D0A2D4E8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7256" y="3701164"/>
              <a:ext cx="66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7BD3E6D-BA17-CE3A-C347-C8B0859A54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7256" y="4106226"/>
              <a:ext cx="66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F262B25-EEEF-0E96-826D-CAE51A76A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7256" y="4515757"/>
              <a:ext cx="664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5C1E559-ADF1-0A6F-605E-300F640E5172}"/>
                </a:ext>
              </a:extLst>
            </p:cNvPr>
            <p:cNvGrpSpPr/>
            <p:nvPr/>
          </p:nvGrpSpPr>
          <p:grpSpPr>
            <a:xfrm>
              <a:off x="10062568" y="3477621"/>
              <a:ext cx="52411" cy="78250"/>
              <a:chOff x="4471982" y="4774103"/>
              <a:chExt cx="52411" cy="90612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F54F1B2-6110-67D4-4FA9-B8EC62EDA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8176" y="4774103"/>
                <a:ext cx="0" cy="90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351A555-9C71-7D8E-20D3-05B31A343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1982" y="4774103"/>
                <a:ext cx="523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745D03B-CA54-D89B-7F79-556010F2F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2005" y="4864715"/>
                <a:ext cx="523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94C974D-A0A3-FF6B-D9E9-F117B3E9EFB2}"/>
                </a:ext>
              </a:extLst>
            </p:cNvPr>
            <p:cNvSpPr txBox="1">
              <a:spLocks/>
            </p:cNvSpPr>
            <p:nvPr/>
          </p:nvSpPr>
          <p:spPr>
            <a:xfrm>
              <a:off x="9309802" y="4420540"/>
              <a:ext cx="209380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FC32A20-AE6D-8803-2A43-3852911EEDA8}"/>
                </a:ext>
              </a:extLst>
            </p:cNvPr>
            <p:cNvSpPr txBox="1">
              <a:spLocks/>
            </p:cNvSpPr>
            <p:nvPr/>
          </p:nvSpPr>
          <p:spPr>
            <a:xfrm>
              <a:off x="9216501" y="4031055"/>
              <a:ext cx="296058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DDAA219-7411-4EAB-8BAB-56A76726E642}"/>
                </a:ext>
              </a:extLst>
            </p:cNvPr>
            <p:cNvSpPr txBox="1">
              <a:spLocks/>
            </p:cNvSpPr>
            <p:nvPr/>
          </p:nvSpPr>
          <p:spPr>
            <a:xfrm>
              <a:off x="9200151" y="3631502"/>
              <a:ext cx="296058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367012-6321-03E6-C169-FB25E1DAAC00}"/>
                </a:ext>
              </a:extLst>
            </p:cNvPr>
            <p:cNvSpPr txBox="1">
              <a:spLocks/>
            </p:cNvSpPr>
            <p:nvPr/>
          </p:nvSpPr>
          <p:spPr>
            <a:xfrm>
              <a:off x="9196513" y="3231949"/>
              <a:ext cx="296058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3070841-C3C5-ED4F-FA4F-DAFF14DAC7C9}"/>
                </a:ext>
              </a:extLst>
            </p:cNvPr>
            <p:cNvSpPr txBox="1">
              <a:spLocks/>
            </p:cNvSpPr>
            <p:nvPr/>
          </p:nvSpPr>
          <p:spPr>
            <a:xfrm>
              <a:off x="9196513" y="2827168"/>
              <a:ext cx="296058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A8710F4-8624-60BB-CC1D-7CC1AD357A4A}"/>
                </a:ext>
              </a:extLst>
            </p:cNvPr>
            <p:cNvSpPr txBox="1">
              <a:spLocks/>
            </p:cNvSpPr>
            <p:nvPr/>
          </p:nvSpPr>
          <p:spPr>
            <a:xfrm>
              <a:off x="9210042" y="2422386"/>
              <a:ext cx="296058" cy="13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25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3351D09-B86C-EBB7-576C-4E21C174977A}"/>
                </a:ext>
              </a:extLst>
            </p:cNvPr>
            <p:cNvGrpSpPr/>
            <p:nvPr/>
          </p:nvGrpSpPr>
          <p:grpSpPr>
            <a:xfrm>
              <a:off x="9768633" y="4479779"/>
              <a:ext cx="1513558" cy="295309"/>
              <a:chOff x="4226238" y="5463083"/>
              <a:chExt cx="1345399" cy="172542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2AD3D8B-ED4E-11B0-BF4A-C75B4B808D95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5173492" y="5237481"/>
                <a:ext cx="172503" cy="62378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rTSLP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A5DC877-121B-B344-EF0B-1A8E4836059E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4436206" y="5253115"/>
                <a:ext cx="172503" cy="59243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Control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8209D60-BF2F-986F-7CFB-20B5C94BE869}"/>
                </a:ext>
              </a:extLst>
            </p:cNvPr>
            <p:cNvGrpSpPr/>
            <p:nvPr/>
          </p:nvGrpSpPr>
          <p:grpSpPr>
            <a:xfrm>
              <a:off x="9819196" y="2362093"/>
              <a:ext cx="1397725" cy="364717"/>
              <a:chOff x="4271183" y="4289857"/>
              <a:chExt cx="1242435" cy="213096"/>
            </a:xfrm>
            <a:noFill/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67C4FE0-FBEE-A7C4-6986-C9A19A0AE2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1183" y="4289857"/>
                <a:ext cx="1242435" cy="784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P&lt;0.01</a:t>
                </a:r>
              </a:p>
            </p:txBody>
          </p:sp>
          <p:sp>
            <p:nvSpPr>
              <p:cNvPr id="133" name="Right Bracket 132">
                <a:extLst>
                  <a:ext uri="{FF2B5EF4-FFF2-40B4-BE49-F238E27FC236}">
                    <a16:creationId xmlns:a16="http://schemas.microsoft.com/office/drawing/2014/main" id="{7449A9FB-1AB0-E9EE-0BEB-67C5C1C071B8}"/>
                  </a:ext>
                </a:extLst>
              </p:cNvPr>
              <p:cNvSpPr/>
              <p:nvPr/>
            </p:nvSpPr>
            <p:spPr>
              <a:xfrm rot="16200000">
                <a:off x="4843768" y="4080048"/>
                <a:ext cx="89811" cy="756000"/>
              </a:xfrm>
              <a:prstGeom prst="rightBracket">
                <a:avLst>
                  <a:gd name="adj" fmla="val 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76F203E2-2905-E4A8-FCB5-AC7C10458F45}"/>
                </a:ext>
              </a:extLst>
            </p:cNvPr>
            <p:cNvGrpSpPr/>
            <p:nvPr/>
          </p:nvGrpSpPr>
          <p:grpSpPr>
            <a:xfrm>
              <a:off x="10916308" y="3292914"/>
              <a:ext cx="52413" cy="89306"/>
              <a:chOff x="4925910" y="4554020"/>
              <a:chExt cx="52413" cy="63708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0E4A11C6-7730-91CF-28C2-653974C51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2104" y="4556331"/>
                <a:ext cx="0" cy="596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657018D8-DFC8-BD5E-2EAC-ACE04A31A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5910" y="4554020"/>
                <a:ext cx="523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B392D31C-74F4-995F-B118-E69B6B47B8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5935" y="4617728"/>
                <a:ext cx="523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4E55201-1A41-A828-DA34-1FA65500621D}"/>
              </a:ext>
            </a:extLst>
          </p:cNvPr>
          <p:cNvSpPr/>
          <p:nvPr/>
        </p:nvSpPr>
        <p:spPr>
          <a:xfrm>
            <a:off x="479425" y="4699000"/>
            <a:ext cx="5467140" cy="10715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t"/>
          <a:lstStyle/>
          <a:p>
            <a:pPr marL="288000" marR="0" lvl="0" indent="-2880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tabLst/>
              <a:defRPr/>
            </a:pPr>
            <a:r>
              <a:rPr lang="en-US" sz="1200" i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Aspergillus fumigatus </a:t>
            </a: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induced EoE in mice, with TSLP and IL-25 expression observed during the challenge period in epithelial and </a:t>
            </a:r>
            <a:b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smooth muscle cells*</a:t>
            </a:r>
          </a:p>
          <a:p>
            <a:pPr marL="541338" marR="0" lvl="1" indent="-274638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105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After 3 weeks of allergen challenge, TSLP expression remained</a:t>
            </a:r>
            <a:br>
              <a:rPr lang="en-US" sz="105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05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elevated versus control; IL-25 expression was not elevated</a:t>
            </a:r>
            <a:r>
              <a:rPr lang="en-US" sz="1050" baseline="300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69C0B-D72A-48F7-B2AD-79CC856637C3}"/>
              </a:ext>
            </a:extLst>
          </p:cNvPr>
          <p:cNvSpPr/>
          <p:nvPr/>
        </p:nvSpPr>
        <p:spPr>
          <a:xfrm>
            <a:off x="6245436" y="4699000"/>
            <a:ext cx="5467139" cy="10715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t"/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200" noProof="0" dirty="0">
                <a:solidFill>
                  <a:srgbClr val="656665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In a murine model of EoE, TRAIL deficiency is associated with reduced</a:t>
            </a:r>
            <a:br>
              <a:rPr lang="en-US" sz="1200" noProof="0" dirty="0">
                <a:solidFill>
                  <a:srgbClr val="656665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solidFill>
                  <a:srgbClr val="656665"/>
                </a:solidFill>
                <a:ea typeface="Roboto" panose="02000000000000000000" pitchFamily="2" charset="0"/>
                <a:cs typeface="Calibri" panose="020F0502020204030204" pitchFamily="34" charset="0"/>
              </a:rPr>
              <a:t>TSLP expression and reduced EoE-type pathology 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200" noProof="0" dirty="0">
                <a:solidFill>
                  <a:srgbClr val="656665"/>
                </a:solidFill>
                <a:ea typeface="Roboto" panose="02000000000000000000" pitchFamily="2" charset="0"/>
                <a:cs typeface="Calibri" panose="020F0502020204030204" pitchFamily="34" charset="0"/>
              </a:rPr>
              <a:t>Treatment with </a:t>
            </a:r>
            <a:r>
              <a:rPr lang="en-US" sz="1200" noProof="0" dirty="0" err="1">
                <a:solidFill>
                  <a:srgbClr val="656665"/>
                </a:solidFill>
                <a:ea typeface="Roboto" panose="02000000000000000000" pitchFamily="2" charset="0"/>
                <a:cs typeface="Calibri" panose="020F0502020204030204" pitchFamily="34" charset="0"/>
              </a:rPr>
              <a:t>rTSLP</a:t>
            </a:r>
            <a:r>
              <a:rPr lang="en-US" sz="1200" noProof="0" dirty="0">
                <a:solidFill>
                  <a:srgbClr val="656665"/>
                </a:solidFill>
                <a:ea typeface="Roboto" panose="02000000000000000000" pitchFamily="2" charset="0"/>
                <a:cs typeface="Calibri" panose="020F0502020204030204" pitchFamily="34" charset="0"/>
              </a:rPr>
              <a:t> is sufficient to induce esophageal eosinophilia and fibrosis in TRAIL-deficient mice</a:t>
            </a: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91AB23A-548C-9463-167D-D0AC9768DF5C}"/>
              </a:ext>
            </a:extLst>
          </p:cNvPr>
          <p:cNvGrpSpPr/>
          <p:nvPr/>
        </p:nvGrpSpPr>
        <p:grpSpPr>
          <a:xfrm>
            <a:off x="687701" y="2012950"/>
            <a:ext cx="5099881" cy="2532932"/>
            <a:chOff x="687701" y="2036568"/>
            <a:chExt cx="5099881" cy="286759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79EEE4-B485-F2AD-C188-25EB7599A413}"/>
                </a:ext>
              </a:extLst>
            </p:cNvPr>
            <p:cNvCxnSpPr>
              <a:cxnSpLocks/>
            </p:cNvCxnSpPr>
            <p:nvPr/>
          </p:nvCxnSpPr>
          <p:spPr>
            <a:xfrm>
              <a:off x="1746276" y="2782268"/>
              <a:ext cx="0" cy="1689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B6C1511-74D9-FD62-DB2A-E5A30AB5FF77}"/>
                </a:ext>
              </a:extLst>
            </p:cNvPr>
            <p:cNvCxnSpPr>
              <a:cxnSpLocks/>
            </p:cNvCxnSpPr>
            <p:nvPr/>
          </p:nvCxnSpPr>
          <p:spPr>
            <a:xfrm>
              <a:off x="1701864" y="2785664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74E6A47-DAD3-36B9-D697-884EF9A63FC3}"/>
                </a:ext>
              </a:extLst>
            </p:cNvPr>
            <p:cNvCxnSpPr>
              <a:cxnSpLocks/>
            </p:cNvCxnSpPr>
            <p:nvPr/>
          </p:nvCxnSpPr>
          <p:spPr>
            <a:xfrm>
              <a:off x="2636855" y="2329418"/>
              <a:ext cx="0" cy="1689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AB832E3-5FFF-B6FA-FFCF-009142656374}"/>
                </a:ext>
              </a:extLst>
            </p:cNvPr>
            <p:cNvCxnSpPr>
              <a:cxnSpLocks/>
            </p:cNvCxnSpPr>
            <p:nvPr/>
          </p:nvCxnSpPr>
          <p:spPr>
            <a:xfrm>
              <a:off x="2592443" y="2332813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104D7D9-EB4B-3210-3196-905E508A9237}"/>
                </a:ext>
              </a:extLst>
            </p:cNvPr>
            <p:cNvCxnSpPr>
              <a:cxnSpLocks/>
            </p:cNvCxnSpPr>
            <p:nvPr/>
          </p:nvCxnSpPr>
          <p:spPr>
            <a:xfrm>
              <a:off x="1746276" y="4316296"/>
              <a:ext cx="0" cy="1689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37DE4C4-8B78-488F-85DC-C1044BFBECE2}"/>
                </a:ext>
              </a:extLst>
            </p:cNvPr>
            <p:cNvCxnSpPr>
              <a:cxnSpLocks/>
            </p:cNvCxnSpPr>
            <p:nvPr/>
          </p:nvCxnSpPr>
          <p:spPr>
            <a:xfrm>
              <a:off x="1701864" y="4319691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4A9681D-E622-E717-CC20-E213685926BD}"/>
                </a:ext>
              </a:extLst>
            </p:cNvPr>
            <p:cNvCxnSpPr>
              <a:cxnSpLocks/>
            </p:cNvCxnSpPr>
            <p:nvPr/>
          </p:nvCxnSpPr>
          <p:spPr>
            <a:xfrm>
              <a:off x="2636855" y="3860049"/>
              <a:ext cx="0" cy="1689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0E5645E-E63E-95B2-FB4E-05DABB483162}"/>
                </a:ext>
              </a:extLst>
            </p:cNvPr>
            <p:cNvCxnSpPr>
              <a:cxnSpLocks/>
            </p:cNvCxnSpPr>
            <p:nvPr/>
          </p:nvCxnSpPr>
          <p:spPr>
            <a:xfrm>
              <a:off x="2592443" y="3863444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EF2C6DB-502B-A5C6-F4C8-CE5980F41FB9}"/>
                </a:ext>
              </a:extLst>
            </p:cNvPr>
            <p:cNvCxnSpPr>
              <a:cxnSpLocks/>
            </p:cNvCxnSpPr>
            <p:nvPr/>
          </p:nvCxnSpPr>
          <p:spPr>
            <a:xfrm>
              <a:off x="4337178" y="2948188"/>
              <a:ext cx="0" cy="1689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568DB3B-152A-F060-886C-C71910D9226F}"/>
                </a:ext>
              </a:extLst>
            </p:cNvPr>
            <p:cNvCxnSpPr>
              <a:cxnSpLocks/>
            </p:cNvCxnSpPr>
            <p:nvPr/>
          </p:nvCxnSpPr>
          <p:spPr>
            <a:xfrm>
              <a:off x="4292766" y="2951583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4D1DCC2-3D28-AF10-F580-06F01A561C7C}"/>
                </a:ext>
              </a:extLst>
            </p:cNvPr>
            <p:cNvCxnSpPr>
              <a:cxnSpLocks/>
            </p:cNvCxnSpPr>
            <p:nvPr/>
          </p:nvCxnSpPr>
          <p:spPr>
            <a:xfrm>
              <a:off x="4337178" y="4305033"/>
              <a:ext cx="0" cy="1689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81275A1-1631-E498-A4F4-02242EFF987B}"/>
                </a:ext>
              </a:extLst>
            </p:cNvPr>
            <p:cNvCxnSpPr>
              <a:cxnSpLocks/>
            </p:cNvCxnSpPr>
            <p:nvPr/>
          </p:nvCxnSpPr>
          <p:spPr>
            <a:xfrm>
              <a:off x="4292766" y="4308428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68C149B-FD09-E53F-1ADB-D00A1F1852C2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59" y="2293819"/>
              <a:ext cx="0" cy="258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8D611D9-596D-7B42-70DF-8A33A2D44B10}"/>
                </a:ext>
              </a:extLst>
            </p:cNvPr>
            <p:cNvCxnSpPr>
              <a:cxnSpLocks/>
            </p:cNvCxnSpPr>
            <p:nvPr/>
          </p:nvCxnSpPr>
          <p:spPr>
            <a:xfrm>
              <a:off x="5188047" y="2297214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D14136A-857D-79F8-8BA0-ED85CE168CA9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59" y="4306162"/>
              <a:ext cx="0" cy="258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7290EEA-CDB4-8953-DD21-E8CB8EE23DF5}"/>
                </a:ext>
              </a:extLst>
            </p:cNvPr>
            <p:cNvCxnSpPr>
              <a:cxnSpLocks/>
            </p:cNvCxnSpPr>
            <p:nvPr/>
          </p:nvCxnSpPr>
          <p:spPr>
            <a:xfrm>
              <a:off x="5188047" y="4309557"/>
              <a:ext cx="888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097771-020D-7448-BED7-0A47DFB802C3}"/>
                </a:ext>
              </a:extLst>
            </p:cNvPr>
            <p:cNvSpPr/>
            <p:nvPr/>
          </p:nvSpPr>
          <p:spPr>
            <a:xfrm>
              <a:off x="1497354" y="2873356"/>
              <a:ext cx="505015" cy="33716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3348E8-CE5C-1A27-873A-6D85AEA876B2}"/>
                </a:ext>
              </a:extLst>
            </p:cNvPr>
            <p:cNvSpPr/>
            <p:nvPr/>
          </p:nvSpPr>
          <p:spPr>
            <a:xfrm>
              <a:off x="2388728" y="2470948"/>
              <a:ext cx="505015" cy="739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CC5BDE-D330-61AB-7877-B3930390A9FD}"/>
                </a:ext>
              </a:extLst>
            </p:cNvPr>
            <p:cNvSpPr/>
            <p:nvPr/>
          </p:nvSpPr>
          <p:spPr>
            <a:xfrm>
              <a:off x="1497354" y="4389257"/>
              <a:ext cx="505015" cy="298134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57CD18-603E-4F10-9556-1DE46D69B7E2}"/>
                </a:ext>
              </a:extLst>
            </p:cNvPr>
            <p:cNvSpPr/>
            <p:nvPr/>
          </p:nvSpPr>
          <p:spPr>
            <a:xfrm>
              <a:off x="2388728" y="3973091"/>
              <a:ext cx="505015" cy="7146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D54F8F-CC0F-1467-C4F4-8525974C2981}"/>
                </a:ext>
              </a:extLst>
            </p:cNvPr>
            <p:cNvSpPr/>
            <p:nvPr/>
          </p:nvSpPr>
          <p:spPr>
            <a:xfrm>
              <a:off x="4087387" y="2985996"/>
              <a:ext cx="505015" cy="22452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0BD669-9B08-DDC1-8EF4-1ADB141E0C11}"/>
                </a:ext>
              </a:extLst>
            </p:cNvPr>
            <p:cNvSpPr/>
            <p:nvPr/>
          </p:nvSpPr>
          <p:spPr>
            <a:xfrm>
              <a:off x="4087387" y="4387540"/>
              <a:ext cx="505015" cy="299854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C4315D-DCF5-9F2D-87E1-708A110206E3}"/>
                </a:ext>
              </a:extLst>
            </p:cNvPr>
            <p:cNvSpPr/>
            <p:nvPr/>
          </p:nvSpPr>
          <p:spPr>
            <a:xfrm>
              <a:off x="4980241" y="2480406"/>
              <a:ext cx="505015" cy="7301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DF6219-B22B-3F82-F3D8-7733E54F4AC6}"/>
                </a:ext>
              </a:extLst>
            </p:cNvPr>
            <p:cNvSpPr/>
            <p:nvPr/>
          </p:nvSpPr>
          <p:spPr>
            <a:xfrm>
              <a:off x="4980241" y="4387537"/>
              <a:ext cx="505015" cy="300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9B7533-F424-46C0-6EB4-B477397373A5}"/>
                </a:ext>
              </a:extLst>
            </p:cNvPr>
            <p:cNvSpPr/>
            <p:nvPr/>
          </p:nvSpPr>
          <p:spPr>
            <a:xfrm>
              <a:off x="1379354" y="4715855"/>
              <a:ext cx="644654" cy="174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Control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C938AF-E7CC-EA17-3BED-02314EDD2648}"/>
                </a:ext>
              </a:extLst>
            </p:cNvPr>
            <p:cNvSpPr/>
            <p:nvPr/>
          </p:nvSpPr>
          <p:spPr>
            <a:xfrm>
              <a:off x="2112533" y="4715855"/>
              <a:ext cx="1078760" cy="188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24 hours after challenge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C4BC08-178C-7E42-53C6-F9A29D2BFF42}"/>
                </a:ext>
              </a:extLst>
            </p:cNvPr>
            <p:cNvSpPr/>
            <p:nvPr/>
          </p:nvSpPr>
          <p:spPr>
            <a:xfrm>
              <a:off x="4034249" y="4715855"/>
              <a:ext cx="644654" cy="174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Control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63C11A-EB26-FE78-2B73-B82A29DBB7D5}"/>
                </a:ext>
              </a:extLst>
            </p:cNvPr>
            <p:cNvSpPr/>
            <p:nvPr/>
          </p:nvSpPr>
          <p:spPr>
            <a:xfrm>
              <a:off x="4708822" y="4715855"/>
              <a:ext cx="1078760" cy="188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After 3 weeks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of challenge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37AE8-B9BE-98A1-14FC-1AE61FED9990}"/>
                </a:ext>
              </a:extLst>
            </p:cNvPr>
            <p:cNvSpPr/>
            <p:nvPr/>
          </p:nvSpPr>
          <p:spPr>
            <a:xfrm>
              <a:off x="1297583" y="2134705"/>
              <a:ext cx="1813046" cy="1075974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3C0A58-9927-9308-296E-3CE649915EAE}"/>
                </a:ext>
              </a:extLst>
            </p:cNvPr>
            <p:cNvCxnSpPr/>
            <p:nvPr/>
          </p:nvCxnSpPr>
          <p:spPr>
            <a:xfrm>
              <a:off x="1246923" y="2136772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251777-1EF9-8C30-A15E-178EE1BC55FF}"/>
                </a:ext>
              </a:extLst>
            </p:cNvPr>
            <p:cNvSpPr txBox="1"/>
            <p:nvPr/>
          </p:nvSpPr>
          <p:spPr>
            <a:xfrm>
              <a:off x="1012036" y="2048441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609477-4E45-D114-586F-A68CA4DA76CA}"/>
                </a:ext>
              </a:extLst>
            </p:cNvPr>
            <p:cNvSpPr txBox="1"/>
            <p:nvPr/>
          </p:nvSpPr>
          <p:spPr>
            <a:xfrm rot="16200000">
              <a:off x="206366" y="2517905"/>
              <a:ext cx="1219149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TSLP expression per 100 copies of ACTB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ADF26E4-B523-5610-F8BC-C77A83356AE6}"/>
                </a:ext>
              </a:extLst>
            </p:cNvPr>
            <p:cNvSpPr/>
            <p:nvPr/>
          </p:nvSpPr>
          <p:spPr>
            <a:xfrm>
              <a:off x="1297583" y="3607254"/>
              <a:ext cx="1813046" cy="1075974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642D7D8-2C4D-BABF-859E-49B9B3EDAC74}"/>
                </a:ext>
              </a:extLst>
            </p:cNvPr>
            <p:cNvCxnSpPr/>
            <p:nvPr/>
          </p:nvCxnSpPr>
          <p:spPr>
            <a:xfrm>
              <a:off x="1246923" y="3609322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E0DE36-0AE4-A099-1D46-846D5039D62C}"/>
                </a:ext>
              </a:extLst>
            </p:cNvPr>
            <p:cNvSpPr txBox="1"/>
            <p:nvPr/>
          </p:nvSpPr>
          <p:spPr>
            <a:xfrm>
              <a:off x="946524" y="3520991"/>
              <a:ext cx="283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0.20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46BE38-0373-1BF7-0D41-2EA25B1A9719}"/>
                </a:ext>
              </a:extLst>
            </p:cNvPr>
            <p:cNvSpPr txBox="1"/>
            <p:nvPr/>
          </p:nvSpPr>
          <p:spPr>
            <a:xfrm rot="16200000">
              <a:off x="206364" y="3990457"/>
              <a:ext cx="1219154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IL-25 expression per 10000 copies of ACTB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B3E41AF-5DCE-CD56-843A-3108BDAF400B}"/>
                </a:ext>
              </a:extLst>
            </p:cNvPr>
            <p:cNvSpPr/>
            <p:nvPr/>
          </p:nvSpPr>
          <p:spPr>
            <a:xfrm>
              <a:off x="3882314" y="2134705"/>
              <a:ext cx="1813046" cy="1075974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EBE9BD4-5E15-AEE5-2ABA-8F41DD2F6179}"/>
                </a:ext>
              </a:extLst>
            </p:cNvPr>
            <p:cNvCxnSpPr/>
            <p:nvPr/>
          </p:nvCxnSpPr>
          <p:spPr>
            <a:xfrm>
              <a:off x="3831655" y="2136772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44CB41-AD05-F47C-FED5-B5FE3F8E8193}"/>
                </a:ext>
              </a:extLst>
            </p:cNvPr>
            <p:cNvSpPr txBox="1"/>
            <p:nvPr/>
          </p:nvSpPr>
          <p:spPr>
            <a:xfrm>
              <a:off x="3596767" y="2048441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1.0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52A49CC-ABE3-3ACE-04FE-2ACA6DA4A406}"/>
                </a:ext>
              </a:extLst>
            </p:cNvPr>
            <p:cNvSpPr txBox="1"/>
            <p:nvPr/>
          </p:nvSpPr>
          <p:spPr>
            <a:xfrm rot="16200000">
              <a:off x="2786705" y="2517905"/>
              <a:ext cx="1219154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TSLP expression per 100 copies of ACTB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C4AD0B-8B36-E0A0-9365-77C103F90CFC}"/>
                </a:ext>
              </a:extLst>
            </p:cNvPr>
            <p:cNvSpPr/>
            <p:nvPr/>
          </p:nvSpPr>
          <p:spPr>
            <a:xfrm>
              <a:off x="3882314" y="3607254"/>
              <a:ext cx="1813046" cy="1075974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37774E3-687E-8DF3-FBD8-5200EAEFF3AF}"/>
                </a:ext>
              </a:extLst>
            </p:cNvPr>
            <p:cNvCxnSpPr/>
            <p:nvPr/>
          </p:nvCxnSpPr>
          <p:spPr>
            <a:xfrm>
              <a:off x="3831655" y="3609322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F5EAFF-1F47-C81C-D9CE-675FAE9C8BB8}"/>
                </a:ext>
              </a:extLst>
            </p:cNvPr>
            <p:cNvSpPr txBox="1"/>
            <p:nvPr/>
          </p:nvSpPr>
          <p:spPr>
            <a:xfrm>
              <a:off x="3532243" y="3520991"/>
              <a:ext cx="28267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0.20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CCA43F-3A70-099C-EB3D-FB4083BFC324}"/>
                </a:ext>
              </a:extLst>
            </p:cNvPr>
            <p:cNvSpPr txBox="1"/>
            <p:nvPr/>
          </p:nvSpPr>
          <p:spPr>
            <a:xfrm rot="16200000">
              <a:off x="2800770" y="3990458"/>
              <a:ext cx="121915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IL-25 expression per 10000 copies of ACTB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D7A4697-3F54-15CF-6619-C070FD7A5ABE}"/>
                </a:ext>
              </a:extLst>
            </p:cNvPr>
            <p:cNvCxnSpPr/>
            <p:nvPr/>
          </p:nvCxnSpPr>
          <p:spPr>
            <a:xfrm>
              <a:off x="1246923" y="2496539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D3AC71E-5D7D-5FE2-39C4-1F70EA4CAFBB}"/>
                </a:ext>
              </a:extLst>
            </p:cNvPr>
            <p:cNvSpPr txBox="1"/>
            <p:nvPr/>
          </p:nvSpPr>
          <p:spPr>
            <a:xfrm>
              <a:off x="1012036" y="2408207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0.4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620EA00-D452-8E9A-0B96-3CE20AA9AA27}"/>
                </a:ext>
              </a:extLst>
            </p:cNvPr>
            <p:cNvCxnSpPr/>
            <p:nvPr/>
          </p:nvCxnSpPr>
          <p:spPr>
            <a:xfrm>
              <a:off x="1246923" y="2859755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0A5E89C-D442-3ADD-AC8F-1BF4C3B6576E}"/>
                </a:ext>
              </a:extLst>
            </p:cNvPr>
            <p:cNvSpPr txBox="1"/>
            <p:nvPr/>
          </p:nvSpPr>
          <p:spPr>
            <a:xfrm>
              <a:off x="1012036" y="2771424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0.2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6D1727-7ADB-A64A-8750-1F757950C93D}"/>
                </a:ext>
              </a:extLst>
            </p:cNvPr>
            <p:cNvCxnSpPr/>
            <p:nvPr/>
          </p:nvCxnSpPr>
          <p:spPr>
            <a:xfrm>
              <a:off x="1246923" y="3210518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D87D758-DC32-DC80-4CE0-180F41833E08}"/>
                </a:ext>
              </a:extLst>
            </p:cNvPr>
            <p:cNvSpPr txBox="1"/>
            <p:nvPr/>
          </p:nvSpPr>
          <p:spPr>
            <a:xfrm>
              <a:off x="1012036" y="3122187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42CAF9F-8C13-E95C-F040-81D716BD2227}"/>
                </a:ext>
              </a:extLst>
            </p:cNvPr>
            <p:cNvCxnSpPr/>
            <p:nvPr/>
          </p:nvCxnSpPr>
          <p:spPr>
            <a:xfrm>
              <a:off x="1246923" y="3885022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F26775A-0F7F-5B0F-D3E8-F8B26A9100D3}"/>
                </a:ext>
              </a:extLst>
            </p:cNvPr>
            <p:cNvSpPr txBox="1"/>
            <p:nvPr/>
          </p:nvSpPr>
          <p:spPr>
            <a:xfrm>
              <a:off x="946524" y="3796691"/>
              <a:ext cx="283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0.15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5619C7E-A836-5603-20A2-B9C3F5B716F1}"/>
                </a:ext>
              </a:extLst>
            </p:cNvPr>
            <p:cNvCxnSpPr/>
            <p:nvPr/>
          </p:nvCxnSpPr>
          <p:spPr>
            <a:xfrm>
              <a:off x="1246923" y="4147369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F437C3E-AE26-50CD-B7BB-A93E634EFE0E}"/>
                </a:ext>
              </a:extLst>
            </p:cNvPr>
            <p:cNvSpPr txBox="1"/>
            <p:nvPr/>
          </p:nvSpPr>
          <p:spPr>
            <a:xfrm>
              <a:off x="946524" y="4059038"/>
              <a:ext cx="283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0.10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0A5F11-416B-5928-8BDA-38F14D4F5EF5}"/>
                </a:ext>
              </a:extLst>
            </p:cNvPr>
            <p:cNvCxnSpPr/>
            <p:nvPr/>
          </p:nvCxnSpPr>
          <p:spPr>
            <a:xfrm>
              <a:off x="1246923" y="4412875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FBA0AB-23EB-3632-4309-A713F7C70CE6}"/>
                </a:ext>
              </a:extLst>
            </p:cNvPr>
            <p:cNvSpPr txBox="1"/>
            <p:nvPr/>
          </p:nvSpPr>
          <p:spPr>
            <a:xfrm>
              <a:off x="946524" y="4324544"/>
              <a:ext cx="283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0.05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48FE99D-0B03-C5B6-3E92-FB9C54AE0800}"/>
                </a:ext>
              </a:extLst>
            </p:cNvPr>
            <p:cNvCxnSpPr/>
            <p:nvPr/>
          </p:nvCxnSpPr>
          <p:spPr>
            <a:xfrm>
              <a:off x="1246923" y="4682691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9F69AB-4C7B-ADC7-5942-7FC02BCDE242}"/>
                </a:ext>
              </a:extLst>
            </p:cNvPr>
            <p:cNvSpPr txBox="1"/>
            <p:nvPr/>
          </p:nvSpPr>
          <p:spPr>
            <a:xfrm>
              <a:off x="946524" y="4594360"/>
              <a:ext cx="283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A4DB1F34-2EE0-000A-669B-AA24CEAE4CAA}"/>
                </a:ext>
              </a:extLst>
            </p:cNvPr>
            <p:cNvCxnSpPr>
              <a:cxnSpLocks/>
            </p:cNvCxnSpPr>
            <p:nvPr/>
          </p:nvCxnSpPr>
          <p:spPr>
            <a:xfrm>
              <a:off x="3831655" y="2354791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2AC3E63-6D5E-6548-8B95-9449C79AA30C}"/>
                </a:ext>
              </a:extLst>
            </p:cNvPr>
            <p:cNvSpPr txBox="1"/>
            <p:nvPr/>
          </p:nvSpPr>
          <p:spPr>
            <a:xfrm>
              <a:off x="3596767" y="2271439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0.8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578914B-8F83-E00A-F83D-2191AB8D9F69}"/>
                </a:ext>
              </a:extLst>
            </p:cNvPr>
            <p:cNvCxnSpPr>
              <a:cxnSpLocks/>
            </p:cNvCxnSpPr>
            <p:nvPr/>
          </p:nvCxnSpPr>
          <p:spPr>
            <a:xfrm>
              <a:off x="3831655" y="2567496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941B8F2-E1DF-E82D-DFD5-68BF1E23FED0}"/>
                </a:ext>
              </a:extLst>
            </p:cNvPr>
            <p:cNvSpPr txBox="1"/>
            <p:nvPr/>
          </p:nvSpPr>
          <p:spPr>
            <a:xfrm>
              <a:off x="3596767" y="2484145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0.6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F1ECA0B-3076-865E-CE7B-6974310AF5ED}"/>
                </a:ext>
              </a:extLst>
            </p:cNvPr>
            <p:cNvCxnSpPr>
              <a:cxnSpLocks/>
            </p:cNvCxnSpPr>
            <p:nvPr/>
          </p:nvCxnSpPr>
          <p:spPr>
            <a:xfrm>
              <a:off x="3831655" y="2782736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7123F9B-B6C9-46E1-E5DB-58E0E9F55164}"/>
                </a:ext>
              </a:extLst>
            </p:cNvPr>
            <p:cNvSpPr txBox="1"/>
            <p:nvPr/>
          </p:nvSpPr>
          <p:spPr>
            <a:xfrm>
              <a:off x="3596767" y="2699385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0.4</a:t>
              </a: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FB915B7-40D1-ABBF-3F1C-D8DD2DE390C4}"/>
                </a:ext>
              </a:extLst>
            </p:cNvPr>
            <p:cNvCxnSpPr>
              <a:cxnSpLocks/>
            </p:cNvCxnSpPr>
            <p:nvPr/>
          </p:nvCxnSpPr>
          <p:spPr>
            <a:xfrm>
              <a:off x="3831655" y="2995418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3FB27F1-A21A-64DE-5891-27F057EC1EDF}"/>
                </a:ext>
              </a:extLst>
            </p:cNvPr>
            <p:cNvSpPr txBox="1"/>
            <p:nvPr/>
          </p:nvSpPr>
          <p:spPr>
            <a:xfrm>
              <a:off x="3596767" y="2912068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0.2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5C7C750-C0BF-D761-C06E-B1B50FC20794}"/>
                </a:ext>
              </a:extLst>
            </p:cNvPr>
            <p:cNvCxnSpPr>
              <a:cxnSpLocks/>
            </p:cNvCxnSpPr>
            <p:nvPr/>
          </p:nvCxnSpPr>
          <p:spPr>
            <a:xfrm>
              <a:off x="3831655" y="3210517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0F3A66D-D507-7438-0869-4A9BF425941C}"/>
                </a:ext>
              </a:extLst>
            </p:cNvPr>
            <p:cNvSpPr txBox="1"/>
            <p:nvPr/>
          </p:nvSpPr>
          <p:spPr>
            <a:xfrm>
              <a:off x="3596767" y="3127165"/>
              <a:ext cx="2181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A522831-2689-DE07-CC34-606743594073}"/>
                </a:ext>
              </a:extLst>
            </p:cNvPr>
            <p:cNvCxnSpPr/>
            <p:nvPr/>
          </p:nvCxnSpPr>
          <p:spPr>
            <a:xfrm>
              <a:off x="3831655" y="3874280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EDB71C8-289E-D6F5-F6ED-E1263E888C28}"/>
                </a:ext>
              </a:extLst>
            </p:cNvPr>
            <p:cNvSpPr txBox="1"/>
            <p:nvPr/>
          </p:nvSpPr>
          <p:spPr>
            <a:xfrm>
              <a:off x="3532243" y="3785949"/>
              <a:ext cx="28267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0.15</a:t>
              </a: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FDE9C68-0D54-9634-028B-F246AECA1619}"/>
                </a:ext>
              </a:extLst>
            </p:cNvPr>
            <p:cNvCxnSpPr/>
            <p:nvPr/>
          </p:nvCxnSpPr>
          <p:spPr>
            <a:xfrm>
              <a:off x="3831655" y="4147369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04C6896-72C5-AB3A-D71F-BBD3395F5CB3}"/>
                </a:ext>
              </a:extLst>
            </p:cNvPr>
            <p:cNvSpPr txBox="1"/>
            <p:nvPr/>
          </p:nvSpPr>
          <p:spPr>
            <a:xfrm>
              <a:off x="3532243" y="4059038"/>
              <a:ext cx="28267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0.10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BD1B572-924D-F732-C2D5-20954A5E66D1}"/>
                </a:ext>
              </a:extLst>
            </p:cNvPr>
            <p:cNvCxnSpPr/>
            <p:nvPr/>
          </p:nvCxnSpPr>
          <p:spPr>
            <a:xfrm>
              <a:off x="3831655" y="4416995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04085D8B-FA5F-9E7A-55F5-9EF706269043}"/>
                </a:ext>
              </a:extLst>
            </p:cNvPr>
            <p:cNvSpPr txBox="1"/>
            <p:nvPr/>
          </p:nvSpPr>
          <p:spPr>
            <a:xfrm>
              <a:off x="3532243" y="4328664"/>
              <a:ext cx="28267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0.05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D630A01-2428-B6FD-F310-6D328FDA9463}"/>
                </a:ext>
              </a:extLst>
            </p:cNvPr>
            <p:cNvCxnSpPr>
              <a:cxnSpLocks/>
            </p:cNvCxnSpPr>
            <p:nvPr/>
          </p:nvCxnSpPr>
          <p:spPr>
            <a:xfrm>
              <a:off x="3831655" y="4683230"/>
              <a:ext cx="498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32BDCFC-5EA8-F5DE-E569-F547193B3C84}"/>
                </a:ext>
              </a:extLst>
            </p:cNvPr>
            <p:cNvSpPr txBox="1"/>
            <p:nvPr/>
          </p:nvSpPr>
          <p:spPr>
            <a:xfrm>
              <a:off x="3532243" y="4596295"/>
              <a:ext cx="28267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8CE44F4E-A696-6217-82F0-268C767CE1D0}"/>
                </a:ext>
              </a:extLst>
            </p:cNvPr>
            <p:cNvCxnSpPr>
              <a:cxnSpLocks/>
            </p:cNvCxnSpPr>
            <p:nvPr/>
          </p:nvCxnSpPr>
          <p:spPr>
            <a:xfrm>
              <a:off x="1745467" y="2284860"/>
              <a:ext cx="8922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17EC59D-40C2-4C76-ED2F-11E3CEE0E0D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467" y="3812169"/>
              <a:ext cx="8922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0285F977-5E7E-5001-D12C-654C9536788F}"/>
                </a:ext>
              </a:extLst>
            </p:cNvPr>
            <p:cNvCxnSpPr>
              <a:cxnSpLocks/>
            </p:cNvCxnSpPr>
            <p:nvPr/>
          </p:nvCxnSpPr>
          <p:spPr>
            <a:xfrm>
              <a:off x="4335793" y="2238423"/>
              <a:ext cx="8768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BF6C5D6-79F2-97BF-3594-C19CEC22D9D2}"/>
                </a:ext>
              </a:extLst>
            </p:cNvPr>
            <p:cNvSpPr txBox="1">
              <a:spLocks/>
            </p:cNvSpPr>
            <p:nvPr/>
          </p:nvSpPr>
          <p:spPr>
            <a:xfrm>
              <a:off x="4443550" y="2055182"/>
              <a:ext cx="69057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&lt;0.05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1AD344F-726F-6416-CA4A-E155000CE292}"/>
                </a:ext>
              </a:extLst>
            </p:cNvPr>
            <p:cNvSpPr txBox="1">
              <a:spLocks/>
            </p:cNvSpPr>
            <p:nvPr/>
          </p:nvSpPr>
          <p:spPr>
            <a:xfrm>
              <a:off x="1862341" y="2111478"/>
              <a:ext cx="69057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&lt;0.05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3120FE5-7AF9-7D79-5C0B-7CE458ACB3AC}"/>
                </a:ext>
              </a:extLst>
            </p:cNvPr>
            <p:cNvSpPr txBox="1">
              <a:spLocks/>
            </p:cNvSpPr>
            <p:nvPr/>
          </p:nvSpPr>
          <p:spPr>
            <a:xfrm>
              <a:off x="1864313" y="3620110"/>
              <a:ext cx="69057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8E418B-1E8F-C28B-C6F5-0EE8E5C31B83}"/>
                </a:ext>
              </a:extLst>
            </p:cNvPr>
            <p:cNvSpPr/>
            <p:nvPr/>
          </p:nvSpPr>
          <p:spPr>
            <a:xfrm>
              <a:off x="1379354" y="3229955"/>
              <a:ext cx="644654" cy="174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Control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2E8EBE-591F-61C3-41C6-D95651BD4DD0}"/>
                </a:ext>
              </a:extLst>
            </p:cNvPr>
            <p:cNvSpPr/>
            <p:nvPr/>
          </p:nvSpPr>
          <p:spPr>
            <a:xfrm>
              <a:off x="2112533" y="3229955"/>
              <a:ext cx="1078760" cy="188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24 hours after challenge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903B9A-C113-F5A4-9BF4-21B4B33F6284}"/>
                </a:ext>
              </a:extLst>
            </p:cNvPr>
            <p:cNvSpPr/>
            <p:nvPr/>
          </p:nvSpPr>
          <p:spPr>
            <a:xfrm>
              <a:off x="4034249" y="3229955"/>
              <a:ext cx="644654" cy="174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Control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F7B172-E89A-1FFA-88F9-763A36480590}"/>
                </a:ext>
              </a:extLst>
            </p:cNvPr>
            <p:cNvSpPr/>
            <p:nvPr/>
          </p:nvSpPr>
          <p:spPr>
            <a:xfrm>
              <a:off x="4708822" y="3229955"/>
              <a:ext cx="1078760" cy="188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After 3 weeks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of challenge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0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D0F20-BB5E-4A4C-2CC0-5777A2DE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7DB3551-689A-1E02-31A0-F43F4495027A}"/>
              </a:ext>
            </a:extLst>
          </p:cNvPr>
          <p:cNvSpPr/>
          <p:nvPr/>
        </p:nvSpPr>
        <p:spPr>
          <a:xfrm>
            <a:off x="479425" y="1563425"/>
            <a:ext cx="11233150" cy="1090876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02A3AB-6F59-AA43-4D2C-F895C8FF97E1}"/>
              </a:ext>
            </a:extLst>
          </p:cNvPr>
          <p:cNvSpPr/>
          <p:nvPr/>
        </p:nvSpPr>
        <p:spPr>
          <a:xfrm>
            <a:off x="479425" y="2851870"/>
            <a:ext cx="11233150" cy="291869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B969F-426F-FD34-20D1-1D181AA7D5EB}"/>
              </a:ext>
            </a:extLst>
          </p:cNvPr>
          <p:cNvSpPr/>
          <p:nvPr/>
        </p:nvSpPr>
        <p:spPr>
          <a:xfrm>
            <a:off x="479425" y="1414407"/>
            <a:ext cx="1123315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In another murine model, the disruption of TSLP signaling prevents EoE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0E465-6873-AF80-8A1D-415A4D28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>
            <a:normAutofit/>
          </a:bodyPr>
          <a:lstStyle/>
          <a:p>
            <a:r>
              <a:rPr lang="en-US" noProof="0" dirty="0"/>
              <a:t>TSLP signaling plays a role in the development of EoE</a:t>
            </a:r>
            <a:r>
              <a:rPr lang="en-US" baseline="30000" noProof="0" dirty="0"/>
              <a:t>1,2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671CB-A3D3-66F8-0EE0-A89DCA6593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*Data depicted are from one experiment, and are representative of three independent experiments</a:t>
            </a:r>
            <a:br>
              <a:rPr lang="en-US" sz="1000" dirty="0"/>
            </a:br>
            <a:r>
              <a:rPr lang="en-US" sz="1000" dirty="0"/>
              <a:t>EoE, eosinophilic esophagitis; OVA, ovalbumin; </a:t>
            </a:r>
            <a:r>
              <a:rPr lang="en-US" sz="1000" dirty="0" err="1"/>
              <a:t>rTSLP</a:t>
            </a:r>
            <a:r>
              <a:rPr lang="en-US" sz="1000" dirty="0"/>
              <a:t>, recombinant thymic stromal lymphopoietin; SE, standard error; TSLP, thymic stromal lymphopoietin; </a:t>
            </a:r>
            <a:br>
              <a:rPr lang="en-US" sz="1000" dirty="0"/>
            </a:br>
            <a:r>
              <a:rPr lang="en-US" sz="1000" dirty="0"/>
              <a:t>TSLPR, recombinant thymic stromal lymphopoietin receptor</a:t>
            </a:r>
            <a:br>
              <a:rPr lang="en-US" sz="1000" dirty="0"/>
            </a:br>
            <a:r>
              <a:rPr lang="en-US" sz="1000" dirty="0"/>
              <a:t>1. Noti M, et al. </a:t>
            </a:r>
            <a:r>
              <a:rPr lang="en-US" sz="1000" i="1" dirty="0"/>
              <a:t>Nat Med. </a:t>
            </a:r>
            <a:r>
              <a:rPr lang="en-US" sz="1000" dirty="0"/>
              <a:t>2013;19:1005–1013; 2. Noti M, et al. </a:t>
            </a:r>
            <a:r>
              <a:rPr lang="en-US" sz="1000" i="1" dirty="0"/>
              <a:t>Nat Med. </a:t>
            </a:r>
            <a:r>
              <a:rPr lang="en-US" sz="1000" dirty="0"/>
              <a:t>2013;19(suppl):1005–1013.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75381036-204B-C4E2-CE6B-9DC8329CA4CA}"/>
              </a:ext>
            </a:extLst>
          </p:cNvPr>
          <p:cNvSpPr/>
          <p:nvPr/>
        </p:nvSpPr>
        <p:spPr>
          <a:xfrm>
            <a:off x="457201" y="1257300"/>
            <a:ext cx="11280806" cy="4572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t" anchorCtr="0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6D1BBABF-B28D-AC65-621E-B1BAD694DF04}"/>
              </a:ext>
            </a:extLst>
          </p:cNvPr>
          <p:cNvSpPr/>
          <p:nvPr/>
        </p:nvSpPr>
        <p:spPr>
          <a:xfrm>
            <a:off x="11088603" y="507703"/>
            <a:ext cx="641599" cy="4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432BE-5594-4257-0410-D375773596AB}"/>
              </a:ext>
            </a:extLst>
          </p:cNvPr>
          <p:cNvSpPr/>
          <p:nvPr/>
        </p:nvSpPr>
        <p:spPr>
          <a:xfrm>
            <a:off x="479425" y="2851870"/>
            <a:ext cx="1123315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Esophageal eosinophilia in mice following intradermal injection of </a:t>
            </a:r>
            <a:r>
              <a:rPr lang="en-US" sz="1600" b="1" noProof="0" dirty="0" err="1"/>
              <a:t>rTSLP</a:t>
            </a:r>
            <a:r>
              <a:rPr lang="en-US" sz="1600" b="1" noProof="0" dirty="0"/>
              <a:t> and oral challenge*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07E632-62D3-8DA1-0AA7-E9EC11E13A50}"/>
              </a:ext>
            </a:extLst>
          </p:cNvPr>
          <p:cNvSpPr/>
          <p:nvPr/>
        </p:nvSpPr>
        <p:spPr>
          <a:xfrm>
            <a:off x="547454" y="1918873"/>
            <a:ext cx="11103526" cy="65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400" b="1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TSLPR-deficient mice did not develop experimental EoE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400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Sensitization of wild-type mice with </a:t>
            </a:r>
            <a:r>
              <a:rPr lang="en-US" sz="1400" b="1" noProof="0" dirty="0" err="1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rTSLP</a:t>
            </a:r>
            <a:r>
              <a:rPr lang="en-US" sz="1400" b="1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leads to an EoE-like phenotype </a:t>
            </a:r>
            <a:r>
              <a:rPr lang="en-US" sz="1400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following oral challenge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2A1164-EF76-6E1C-7ADE-B5DB3295918E}"/>
              </a:ext>
            </a:extLst>
          </p:cNvPr>
          <p:cNvGrpSpPr/>
          <p:nvPr/>
        </p:nvGrpSpPr>
        <p:grpSpPr>
          <a:xfrm>
            <a:off x="717521" y="3352800"/>
            <a:ext cx="10858332" cy="2417763"/>
            <a:chOff x="6871588" y="3593761"/>
            <a:chExt cx="4564386" cy="2789733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13FEAD55-3D48-E68A-E51D-C5EBF1F67CE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578555"/>
                </p:ext>
              </p:extLst>
            </p:nvPr>
          </p:nvGraphicFramePr>
          <p:xfrm>
            <a:off x="6871588" y="3987236"/>
            <a:ext cx="4564386" cy="2396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77412B-E5BF-9855-E712-F6AD22410796}"/>
                </a:ext>
              </a:extLst>
            </p:cNvPr>
            <p:cNvSpPr txBox="1"/>
            <p:nvPr/>
          </p:nvSpPr>
          <p:spPr>
            <a:xfrm>
              <a:off x="10366070" y="3593761"/>
              <a:ext cx="584166" cy="189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P≤0.05</a:t>
              </a:r>
            </a:p>
          </p:txBody>
        </p:sp>
        <p:sp>
          <p:nvSpPr>
            <p:cNvPr id="37" name="Right Bracket 36">
              <a:extLst>
                <a:ext uri="{FF2B5EF4-FFF2-40B4-BE49-F238E27FC236}">
                  <a16:creationId xmlns:a16="http://schemas.microsoft.com/office/drawing/2014/main" id="{481F8553-5E0B-9745-D012-7395A6FEFC47}"/>
                </a:ext>
              </a:extLst>
            </p:cNvPr>
            <p:cNvSpPr/>
            <p:nvPr/>
          </p:nvSpPr>
          <p:spPr>
            <a:xfrm rot="16200000">
              <a:off x="10597318" y="3499664"/>
              <a:ext cx="132176" cy="831135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5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C56AF-C2BB-01CB-32C2-46F6DB9F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385A5D-D99E-3D57-19CE-51F5B573FE9E}"/>
              </a:ext>
            </a:extLst>
          </p:cNvPr>
          <p:cNvSpPr/>
          <p:nvPr/>
        </p:nvSpPr>
        <p:spPr>
          <a:xfrm>
            <a:off x="479425" y="1415257"/>
            <a:ext cx="5467140" cy="3293904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96260-50C9-E712-9E39-37C279A49ABD}"/>
              </a:ext>
            </a:extLst>
          </p:cNvPr>
          <p:cNvSpPr/>
          <p:nvPr/>
        </p:nvSpPr>
        <p:spPr>
          <a:xfrm>
            <a:off x="6245435" y="1415256"/>
            <a:ext cx="5467140" cy="3293904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0D9D0-4028-EC6E-5AAE-D45D069F8555}"/>
              </a:ext>
            </a:extLst>
          </p:cNvPr>
          <p:cNvSpPr/>
          <p:nvPr/>
        </p:nvSpPr>
        <p:spPr>
          <a:xfrm>
            <a:off x="479425" y="1415256"/>
            <a:ext cx="5467140" cy="51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Markers of experimental EoE in </a:t>
            </a:r>
            <a:r>
              <a:rPr lang="en-US" sz="1600" b="1" i="1" noProof="0" dirty="0"/>
              <a:t>TSLPR</a:t>
            </a:r>
            <a:r>
              <a:rPr lang="en-US" sz="1600" b="1" noProof="0" dirty="0"/>
              <a:t>-deficient mice*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E5A1C-42F9-C496-BA9F-B2A0EC848B50}"/>
              </a:ext>
            </a:extLst>
          </p:cNvPr>
          <p:cNvSpPr/>
          <p:nvPr/>
        </p:nvSpPr>
        <p:spPr>
          <a:xfrm>
            <a:off x="6245435" y="1415256"/>
            <a:ext cx="5467140" cy="5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Markers of experimental EoE in </a:t>
            </a:r>
            <a:r>
              <a:rPr lang="en-US" sz="1600" b="1" i="1" noProof="0" dirty="0"/>
              <a:t>IL33</a:t>
            </a:r>
            <a:r>
              <a:rPr lang="en-US" sz="1600" b="1" noProof="0" dirty="0"/>
              <a:t>-deficient mice</a:t>
            </a:r>
            <a:r>
              <a:rPr lang="en-US" sz="1600" b="1" baseline="30000" noProof="0" dirty="0"/>
              <a:t>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68808-E44E-B492-8FE9-A681A364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>
            <a:normAutofit/>
          </a:bodyPr>
          <a:lstStyle/>
          <a:p>
            <a:r>
              <a:rPr lang="en-US" noProof="0" dirty="0"/>
              <a:t>Distinct roles for TSLP and IL-33 in EoE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BF9565D-440E-3C8D-0145-C1D0365F0B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*</a:t>
            </a:r>
            <a:r>
              <a:rPr lang="en-GB" sz="1000" dirty="0"/>
              <a:t>Experimental EoE was induced in WT and </a:t>
            </a:r>
            <a:r>
              <a:rPr lang="en-GB" sz="1000" i="1" dirty="0"/>
              <a:t>Crlf2-/- </a:t>
            </a:r>
            <a:r>
              <a:rPr lang="en-GB" sz="1000" dirty="0"/>
              <a:t>mice using oxazolone</a:t>
            </a:r>
            <a:r>
              <a:rPr lang="en-GB" sz="1000" i="1" dirty="0"/>
              <a:t>. Crlf2 </a:t>
            </a:r>
            <a:r>
              <a:rPr lang="en-GB" sz="1000" dirty="0"/>
              <a:t>encodes TSLPR</a:t>
            </a:r>
            <a:r>
              <a:rPr lang="en-US" sz="1000" dirty="0"/>
              <a:t>; </a:t>
            </a:r>
            <a:r>
              <a:rPr lang="en-US" sz="1000" baseline="30000" dirty="0"/>
              <a:t>†</a:t>
            </a:r>
            <a:r>
              <a:rPr lang="en-GB" sz="1000" dirty="0"/>
              <a:t>Experimental EoE was induced in WT and IL33-/- mice using oxazolone; </a:t>
            </a:r>
            <a:r>
              <a:rPr lang="en-GB" sz="1000" baseline="30000" dirty="0"/>
              <a:t>‡</a:t>
            </a:r>
            <a:r>
              <a:rPr lang="en-GB" sz="1000" dirty="0"/>
              <a:t>Epithelial cell proliferation was determined using anti-Ki67 staining</a:t>
            </a:r>
          </a:p>
          <a:p>
            <a:r>
              <a:rPr lang="en-US" sz="1000" dirty="0"/>
              <a:t>CRLF2,</a:t>
            </a:r>
            <a:r>
              <a:rPr lang="en-GB" sz="1000" dirty="0"/>
              <a:t> cytokine receptor like factor 2;</a:t>
            </a:r>
            <a:r>
              <a:rPr lang="en-US" sz="1000" dirty="0"/>
              <a:t> EoE, eosinophilic esophagitis; IL, interleukin; ns, not significant; MBP, major basic protein; OXA, oxazolone; TSLP, thymic stromal lymphopoietin; </a:t>
            </a:r>
            <a:br>
              <a:rPr lang="en-US" sz="1000" dirty="0"/>
            </a:br>
            <a:r>
              <a:rPr lang="en-US" sz="1000" dirty="0"/>
              <a:t>TSLPR, thymic stromal lymphopoietin receptor; WT, wild-type</a:t>
            </a:r>
            <a:br>
              <a:rPr lang="en-US" sz="1000" dirty="0"/>
            </a:br>
            <a:r>
              <a:rPr lang="en-US" sz="1000" dirty="0"/>
              <a:t>Dsilva A, et al. </a:t>
            </a:r>
            <a:r>
              <a:rPr lang="en-US" sz="1000" i="1" dirty="0"/>
              <a:t>Allergy.</a:t>
            </a:r>
            <a:r>
              <a:rPr lang="en-US" sz="1000" dirty="0"/>
              <a:t> 2025;80:3095–3107.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4BC62BCD-0043-FEFC-5B33-D6F26490AE15}"/>
              </a:ext>
            </a:extLst>
          </p:cNvPr>
          <p:cNvSpPr/>
          <p:nvPr/>
        </p:nvSpPr>
        <p:spPr>
          <a:xfrm>
            <a:off x="457201" y="1257300"/>
            <a:ext cx="11280806" cy="4572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t" anchorCtr="0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4F4BC7BC-5C3B-0A5B-06CB-48EE51022359}"/>
              </a:ext>
            </a:extLst>
          </p:cNvPr>
          <p:cNvSpPr/>
          <p:nvPr/>
        </p:nvSpPr>
        <p:spPr>
          <a:xfrm>
            <a:off x="11088603" y="507703"/>
            <a:ext cx="641599" cy="4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F90C64-987C-7BB6-F2AD-BC5E16166C52}"/>
              </a:ext>
            </a:extLst>
          </p:cNvPr>
          <p:cNvSpPr/>
          <p:nvPr/>
        </p:nvSpPr>
        <p:spPr>
          <a:xfrm>
            <a:off x="479425" y="4861082"/>
            <a:ext cx="11233150" cy="907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b"/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400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TSLP was associated with eosinophil infiltration, basal cell proliferation and thickening of the lamina propria</a:t>
            </a:r>
          </a:p>
          <a:p>
            <a:pPr marL="534988" lvl="1" indent="-2667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Pharmacological blockade of TSLP resulted in a decrease in eosinophil infiltration, basal cell proliferation, and lamina propria thickening </a:t>
            </a:r>
          </a:p>
          <a:p>
            <a:pPr marL="288000" marR="0" lvl="0" indent="-2880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tabLst/>
              <a:defRPr/>
            </a:pPr>
            <a:r>
              <a:rPr lang="en-US" sz="1400" noProof="0" dirty="0">
                <a:solidFill>
                  <a:schemeClr val="tx1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IL-33 was associated with eosinophil infiltration, but other structural changes were independent of IL-33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ACAEA-AF0A-C9A6-744A-A11CB542B486}"/>
              </a:ext>
            </a:extLst>
          </p:cNvPr>
          <p:cNvGrpSpPr/>
          <p:nvPr/>
        </p:nvGrpSpPr>
        <p:grpSpPr>
          <a:xfrm>
            <a:off x="6339840" y="1985877"/>
            <a:ext cx="4922622" cy="2471823"/>
            <a:chOff x="6544223" y="1985877"/>
            <a:chExt cx="4513856" cy="2599262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63952425-A886-F263-0B86-F0F184B0B099}"/>
                </a:ext>
              </a:extLst>
            </p:cNvPr>
            <p:cNvGrpSpPr/>
            <p:nvPr/>
          </p:nvGrpSpPr>
          <p:grpSpPr>
            <a:xfrm>
              <a:off x="7052274" y="1996585"/>
              <a:ext cx="1660190" cy="2588554"/>
              <a:chOff x="6557187" y="1955945"/>
              <a:chExt cx="1660190" cy="2588554"/>
            </a:xfrm>
          </p:grpSpPr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B1EDD3D5-9AFE-F618-6256-FD027D64601F}"/>
                  </a:ext>
                </a:extLst>
              </p:cNvPr>
              <p:cNvSpPr txBox="1"/>
              <p:nvPr/>
            </p:nvSpPr>
            <p:spPr>
              <a:xfrm>
                <a:off x="7419019" y="1955945"/>
                <a:ext cx="529390" cy="13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lang="en-US" sz="900" kern="0" noProof="0" dirty="0"/>
                  <a:t>P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&lt;0.01</a:t>
                </a:r>
              </a:p>
            </p:txBody>
          </p: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EF85B606-8AD8-7F6A-B505-38498BB84F17}"/>
                  </a:ext>
                </a:extLst>
              </p:cNvPr>
              <p:cNvGrpSpPr/>
              <p:nvPr/>
            </p:nvGrpSpPr>
            <p:grpSpPr>
              <a:xfrm>
                <a:off x="6557187" y="2233255"/>
                <a:ext cx="1660190" cy="2311244"/>
                <a:chOff x="6371929" y="2233255"/>
                <a:chExt cx="1473467" cy="2311244"/>
              </a:xfrm>
            </p:grpSpPr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AE83C772-FA0C-D11C-05F8-66A473C27446}"/>
                    </a:ext>
                  </a:extLst>
                </p:cNvPr>
                <p:cNvSpPr txBox="1"/>
                <p:nvPr/>
              </p:nvSpPr>
              <p:spPr>
                <a:xfrm rot="16200000">
                  <a:off x="5566865" y="3419094"/>
                  <a:ext cx="1717002" cy="10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MBP+/section</a:t>
                  </a:r>
                </a:p>
              </p:txBody>
            </p: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D4177431-2CAC-B13B-D6EA-E9BC888CF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0882" y="3036605"/>
                  <a:ext cx="500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FB0B09DA-F91F-C273-2B81-F4647F868576}"/>
                    </a:ext>
                  </a:extLst>
                </p:cNvPr>
                <p:cNvSpPr txBox="1"/>
                <p:nvPr/>
              </p:nvSpPr>
              <p:spPr>
                <a:xfrm>
                  <a:off x="6535192" y="2959661"/>
                  <a:ext cx="218892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600</a:t>
                  </a:r>
                </a:p>
              </p:txBody>
            </p: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5386E56C-2D03-476A-8140-45501EEC0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0882" y="2602000"/>
                  <a:ext cx="500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3" name="TextBox 482">
                  <a:extLst>
                    <a:ext uri="{FF2B5EF4-FFF2-40B4-BE49-F238E27FC236}">
                      <a16:creationId xmlns:a16="http://schemas.microsoft.com/office/drawing/2014/main" id="{5EB24285-D960-9A39-17FA-352323C834F2}"/>
                    </a:ext>
                  </a:extLst>
                </p:cNvPr>
                <p:cNvSpPr txBox="1"/>
                <p:nvPr/>
              </p:nvSpPr>
              <p:spPr>
                <a:xfrm>
                  <a:off x="6535192" y="2529985"/>
                  <a:ext cx="218892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800</a:t>
                  </a:r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8F35B006-E7C0-6C71-0A6F-7231358B4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0882" y="3470977"/>
                  <a:ext cx="500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8AEFE3A2-8EA1-8187-3B2C-F29AB66E5F72}"/>
                    </a:ext>
                  </a:extLst>
                </p:cNvPr>
                <p:cNvSpPr txBox="1"/>
                <p:nvPr/>
              </p:nvSpPr>
              <p:spPr>
                <a:xfrm>
                  <a:off x="6535192" y="3394033"/>
                  <a:ext cx="218892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400</a:t>
                  </a:r>
                </a:p>
              </p:txBody>
            </p: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5F2B6900-593D-00B6-99ED-C9733F0B93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0882" y="3905349"/>
                  <a:ext cx="500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7" name="TextBox 486">
                  <a:extLst>
                    <a:ext uri="{FF2B5EF4-FFF2-40B4-BE49-F238E27FC236}">
                      <a16:creationId xmlns:a16="http://schemas.microsoft.com/office/drawing/2014/main" id="{094056B4-8C7A-3776-171E-8872478AF7D2}"/>
                    </a:ext>
                  </a:extLst>
                </p:cNvPr>
                <p:cNvSpPr txBox="1"/>
                <p:nvPr/>
              </p:nvSpPr>
              <p:spPr>
                <a:xfrm>
                  <a:off x="6535192" y="3828405"/>
                  <a:ext cx="218892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200</a:t>
                  </a:r>
                </a:p>
              </p:txBody>
            </p: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8D06F663-4F1E-B0BB-A367-048478D6D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0882" y="4343679"/>
                  <a:ext cx="500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ECB38F32-9166-68B8-AA90-9C5E9EE86070}"/>
                    </a:ext>
                  </a:extLst>
                </p:cNvPr>
                <p:cNvSpPr txBox="1"/>
                <p:nvPr/>
              </p:nvSpPr>
              <p:spPr>
                <a:xfrm>
                  <a:off x="6535192" y="4266735"/>
                  <a:ext cx="218892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0</a:t>
                  </a: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B9122061-5537-8C0B-C6CE-B0D9E9F833D0}"/>
                    </a:ext>
                  </a:extLst>
                </p:cNvPr>
                <p:cNvSpPr/>
                <p:nvPr/>
              </p:nvSpPr>
              <p:spPr>
                <a:xfrm>
                  <a:off x="6820890" y="4383773"/>
                  <a:ext cx="447530" cy="16072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Vehicle</a:t>
                  </a: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08AC4456-9B1D-1FD9-4CF3-907AA121B8E6}"/>
                    </a:ext>
                  </a:extLst>
                </p:cNvPr>
                <p:cNvSpPr/>
                <p:nvPr/>
              </p:nvSpPr>
              <p:spPr>
                <a:xfrm>
                  <a:off x="7306398" y="4383773"/>
                  <a:ext cx="457055" cy="16072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OXA</a:t>
                  </a:r>
                </a:p>
              </p:txBody>
            </p:sp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A8051294-D761-664D-9364-69D48C355BE3}"/>
                    </a:ext>
                  </a:extLst>
                </p:cNvPr>
                <p:cNvGrpSpPr/>
                <p:nvPr/>
              </p:nvGrpSpPr>
              <p:grpSpPr>
                <a:xfrm>
                  <a:off x="7385486" y="2611261"/>
                  <a:ext cx="77707" cy="277764"/>
                  <a:chOff x="1444060" y="3118875"/>
                  <a:chExt cx="129699" cy="179336"/>
                </a:xfrm>
              </p:grpSpPr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D592ADC0-2B68-8098-F17E-B8DBF970CE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8909" y="3118875"/>
                    <a:ext cx="0" cy="17933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1F4366E4-C8AA-48BE-758A-D42F982B1A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44060" y="3120067"/>
                    <a:ext cx="12969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F075E330-B9F3-6989-88FB-C560D6BBF6FC}"/>
                    </a:ext>
                  </a:extLst>
                </p:cNvPr>
                <p:cNvSpPr/>
                <p:nvPr/>
              </p:nvSpPr>
              <p:spPr>
                <a:xfrm>
                  <a:off x="7350420" y="2883035"/>
                  <a:ext cx="152015" cy="1465330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A64E0F92-AD04-7340-4523-AD23DFA4689C}"/>
                    </a:ext>
                  </a:extLst>
                </p:cNvPr>
                <p:cNvGrpSpPr/>
                <p:nvPr/>
              </p:nvGrpSpPr>
              <p:grpSpPr>
                <a:xfrm>
                  <a:off x="7552715" y="3541137"/>
                  <a:ext cx="77707" cy="163412"/>
                  <a:chOff x="1444060" y="3118875"/>
                  <a:chExt cx="129699" cy="179336"/>
                </a:xfrm>
              </p:grpSpPr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4FB1ACFD-D4C1-A093-FE54-CF5DAEF33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8909" y="3118875"/>
                    <a:ext cx="0" cy="17933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C520BC89-C4F0-FB81-F927-0CB35C7FD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44060" y="3120067"/>
                    <a:ext cx="12969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69A54FA6-50DF-9B7B-33DE-59411BC56629}"/>
                    </a:ext>
                  </a:extLst>
                </p:cNvPr>
                <p:cNvSpPr/>
                <p:nvPr/>
              </p:nvSpPr>
              <p:spPr>
                <a:xfrm>
                  <a:off x="7519099" y="3593263"/>
                  <a:ext cx="152015" cy="755102"/>
                </a:xfrm>
                <a:prstGeom prst="rect">
                  <a:avLst/>
                </a:prstGeom>
                <a:solidFill>
                  <a:schemeClr val="bg2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: Shape 15">
                  <a:extLst>
                    <a:ext uri="{FF2B5EF4-FFF2-40B4-BE49-F238E27FC236}">
                      <a16:creationId xmlns:a16="http://schemas.microsoft.com/office/drawing/2014/main" id="{7168F844-17EF-45AA-C1C3-A88BAC38002D}"/>
                    </a:ext>
                  </a:extLst>
                </p:cNvPr>
                <p:cNvSpPr/>
                <p:nvPr/>
              </p:nvSpPr>
              <p:spPr>
                <a:xfrm>
                  <a:off x="6821713" y="2597556"/>
                  <a:ext cx="944394" cy="1746210"/>
                </a:xfrm>
                <a:custGeom>
                  <a:avLst/>
                  <a:gdLst>
                    <a:gd name="connsiteX0" fmla="*/ 0 w 3048000"/>
                    <a:gd name="connsiteY0" fmla="*/ 0 h 2371725"/>
                    <a:gd name="connsiteX1" fmla="*/ 0 w 3048000"/>
                    <a:gd name="connsiteY1" fmla="*/ 2371725 h 2371725"/>
                    <a:gd name="connsiteX2" fmla="*/ 3048000 w 3048000"/>
                    <a:gd name="connsiteY2" fmla="*/ 2371725 h 2371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0" h="2371725">
                      <a:moveTo>
                        <a:pt x="0" y="0"/>
                      </a:moveTo>
                      <a:lnTo>
                        <a:pt x="0" y="2371725"/>
                      </a:lnTo>
                      <a:lnTo>
                        <a:pt x="3048000" y="2371725"/>
                      </a:lnTo>
                    </a:path>
                  </a:pathLst>
                </a:cu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7C134A20-008A-F276-03DD-4316E74E90B9}"/>
                    </a:ext>
                  </a:extLst>
                </p:cNvPr>
                <p:cNvSpPr txBox="1"/>
                <p:nvPr/>
              </p:nvSpPr>
              <p:spPr>
                <a:xfrm>
                  <a:off x="6941767" y="2233255"/>
                  <a:ext cx="482949" cy="13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900" kern="0" noProof="0" dirty="0"/>
                    <a:t>P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&lt;0.0001</a:t>
                  </a:r>
                </a:p>
              </p:txBody>
            </p:sp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FD1931B1-92DB-D6DF-59F4-955212AA758D}"/>
                    </a:ext>
                  </a:extLst>
                </p:cNvPr>
                <p:cNvSpPr txBox="1"/>
                <p:nvPr/>
              </p:nvSpPr>
              <p:spPr>
                <a:xfrm>
                  <a:off x="7403977" y="2233255"/>
                  <a:ext cx="441419" cy="13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900" kern="0" noProof="0" dirty="0"/>
                    <a:t>P</a:t>
                  </a: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&lt;0.01</a:t>
                  </a:r>
                </a:p>
              </p:txBody>
            </p:sp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C06AC604-7D68-32A6-69A3-0062C20EAD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121" y="4336723"/>
                  <a:ext cx="777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A9518932-4F0C-D753-F13F-60BED0CA1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17702" y="4336723"/>
                  <a:ext cx="777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3F7ED857-30BF-1586-720D-3AEEFDC45650}"/>
                </a:ext>
              </a:extLst>
            </p:cNvPr>
            <p:cNvGrpSpPr/>
            <p:nvPr/>
          </p:nvGrpSpPr>
          <p:grpSpPr>
            <a:xfrm>
              <a:off x="9576425" y="1985877"/>
              <a:ext cx="1481654" cy="2599262"/>
              <a:chOff x="8435444" y="1945237"/>
              <a:chExt cx="1315010" cy="2599262"/>
            </a:xfrm>
          </p:grpSpPr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85E8AAB3-B525-5FD1-1799-19FCA800B2B8}"/>
                  </a:ext>
                </a:extLst>
              </p:cNvPr>
              <p:cNvSpPr txBox="1"/>
              <p:nvPr/>
            </p:nvSpPr>
            <p:spPr>
              <a:xfrm rot="16200000">
                <a:off x="7630380" y="3419094"/>
                <a:ext cx="1717002" cy="10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Lamina propria thickness (</a:t>
                </a:r>
                <a:r>
                  <a:rPr kumimoji="0" lang="en-US" sz="10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</a:rPr>
                  <a:t>μm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)</a:t>
                </a:r>
              </a:p>
            </p:txBody>
          </p: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288A8843-EE8C-2E49-C6D1-43605E0CFB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5229" y="3036605"/>
                <a:ext cx="5000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08" name="TextBox 507">
                <a:extLst>
                  <a:ext uri="{FF2B5EF4-FFF2-40B4-BE49-F238E27FC236}">
                    <a16:creationId xmlns:a16="http://schemas.microsoft.com/office/drawing/2014/main" id="{6624C6A6-E1F5-F29D-FA45-BDEED2D2ED3F}"/>
                  </a:ext>
                </a:extLst>
              </p:cNvPr>
              <p:cNvSpPr txBox="1"/>
              <p:nvPr/>
            </p:nvSpPr>
            <p:spPr>
              <a:xfrm>
                <a:off x="8519539" y="2959661"/>
                <a:ext cx="21889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45</a:t>
                </a:r>
              </a:p>
            </p:txBody>
          </p: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CC033E0A-160A-1D13-75C5-B2B8695AB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5229" y="2602000"/>
                <a:ext cx="5000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432045F5-7BD5-6C9E-014F-E981618720E2}"/>
                  </a:ext>
                </a:extLst>
              </p:cNvPr>
              <p:cNvSpPr txBox="1"/>
              <p:nvPr/>
            </p:nvSpPr>
            <p:spPr>
              <a:xfrm>
                <a:off x="8519539" y="2529985"/>
                <a:ext cx="21889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60</a:t>
                </a:r>
              </a:p>
            </p:txBody>
          </p: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B62592D1-1CD9-4529-CD4F-1DCAC2345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5229" y="3470977"/>
                <a:ext cx="5000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D2B63CA3-F29F-3FB9-4D3F-00A15B1313D7}"/>
                  </a:ext>
                </a:extLst>
              </p:cNvPr>
              <p:cNvSpPr txBox="1"/>
              <p:nvPr/>
            </p:nvSpPr>
            <p:spPr>
              <a:xfrm>
                <a:off x="8519539" y="3394033"/>
                <a:ext cx="21889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30</a:t>
                </a:r>
              </a:p>
            </p:txBody>
          </p: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A6750DA6-5285-DFF9-F5E6-4FB4EF08C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5229" y="3905349"/>
                <a:ext cx="5000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4F2B063D-AB99-8A56-B1DF-181768FA7637}"/>
                  </a:ext>
                </a:extLst>
              </p:cNvPr>
              <p:cNvSpPr txBox="1"/>
              <p:nvPr/>
            </p:nvSpPr>
            <p:spPr>
              <a:xfrm>
                <a:off x="8519539" y="3828405"/>
                <a:ext cx="21889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15</a:t>
                </a:r>
              </a:p>
            </p:txBody>
          </p: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868D000E-DBF5-D3A9-E814-E12961422B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5229" y="4343679"/>
                <a:ext cx="5000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9C1D64FD-3785-25E7-CF92-0E46D349463B}"/>
                  </a:ext>
                </a:extLst>
              </p:cNvPr>
              <p:cNvSpPr txBox="1"/>
              <p:nvPr/>
            </p:nvSpPr>
            <p:spPr>
              <a:xfrm>
                <a:off x="8519539" y="4266735"/>
                <a:ext cx="21889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61CDDFFE-E384-3F7B-150E-4B115831958F}"/>
                  </a:ext>
                </a:extLst>
              </p:cNvPr>
              <p:cNvSpPr/>
              <p:nvPr/>
            </p:nvSpPr>
            <p:spPr>
              <a:xfrm>
                <a:off x="8805237" y="4383773"/>
                <a:ext cx="447530" cy="16072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Vehicle</a:t>
                </a:r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2D601870-115B-DFCC-54DE-13601E3D22B6}"/>
                  </a:ext>
                </a:extLst>
              </p:cNvPr>
              <p:cNvSpPr/>
              <p:nvPr/>
            </p:nvSpPr>
            <p:spPr>
              <a:xfrm>
                <a:off x="9290745" y="4383773"/>
                <a:ext cx="457055" cy="16072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OXA</a:t>
                </a: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D70210AF-4DB5-F87E-B191-670999E88BDD}"/>
                  </a:ext>
                </a:extLst>
              </p:cNvPr>
              <p:cNvSpPr/>
              <p:nvPr/>
            </p:nvSpPr>
            <p:spPr>
              <a:xfrm>
                <a:off x="9065995" y="3761415"/>
                <a:ext cx="142408" cy="581571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F9B49E97-CBF7-3101-B04D-334B633B3727}"/>
                  </a:ext>
                </a:extLst>
              </p:cNvPr>
              <p:cNvGrpSpPr/>
              <p:nvPr/>
            </p:nvGrpSpPr>
            <p:grpSpPr>
              <a:xfrm>
                <a:off x="8935030" y="3722974"/>
                <a:ext cx="72796" cy="134585"/>
                <a:chOff x="1444060" y="3118875"/>
                <a:chExt cx="129699" cy="179336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E768B0A3-9A78-44D6-6D06-BFA1FB0CB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8909" y="3118875"/>
                  <a:ext cx="0" cy="17933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A29ECCB6-8802-8161-8665-F28C06D17F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4060" y="3120067"/>
                  <a:ext cx="129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74AF0042-80FD-0A50-F936-06C0D1A39E30}"/>
                  </a:ext>
                </a:extLst>
              </p:cNvPr>
              <p:cNvSpPr/>
              <p:nvPr/>
            </p:nvSpPr>
            <p:spPr>
              <a:xfrm>
                <a:off x="8901076" y="3742981"/>
                <a:ext cx="142408" cy="600005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0C5A2AEA-7FBC-2AC1-EA8A-9B81E265F480}"/>
                  </a:ext>
                </a:extLst>
              </p:cNvPr>
              <p:cNvGrpSpPr/>
              <p:nvPr/>
            </p:nvGrpSpPr>
            <p:grpSpPr>
              <a:xfrm>
                <a:off x="9499277" y="2705625"/>
                <a:ext cx="72796" cy="274504"/>
                <a:chOff x="1444060" y="3118875"/>
                <a:chExt cx="129699" cy="179336"/>
              </a:xfrm>
            </p:grpSpPr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070E6FF1-FF60-DC5E-70C1-D872BED06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8909" y="3118875"/>
                  <a:ext cx="0" cy="17933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9FF907D3-AE1E-782D-FC70-31B0D674E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4060" y="3120067"/>
                  <a:ext cx="129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34115255-9C54-583A-1ACF-FC87FA364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4060" y="3293688"/>
                  <a:ext cx="129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C3C241E6-0037-666C-8C1C-83638C489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800" y="3742981"/>
                <a:ext cx="0" cy="2557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B1EABFAF-530B-C6CB-F6CF-9743D1D44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6402" y="3743285"/>
                <a:ext cx="7279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" name="Straight Connector 525">
                <a:extLst>
                  <a:ext uri="{FF2B5EF4-FFF2-40B4-BE49-F238E27FC236}">
                    <a16:creationId xmlns:a16="http://schemas.microsoft.com/office/drawing/2014/main" id="{CA6598EF-915D-B09E-E33A-437E5918D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96402" y="3768559"/>
                <a:ext cx="7279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FBE7A40B-323E-8261-CD8A-BA441120B0E7}"/>
                  </a:ext>
                </a:extLst>
              </p:cNvPr>
              <p:cNvGrpSpPr/>
              <p:nvPr/>
            </p:nvGrpSpPr>
            <p:grpSpPr>
              <a:xfrm>
                <a:off x="9344573" y="2926960"/>
                <a:ext cx="72796" cy="163412"/>
                <a:chOff x="1444060" y="3118875"/>
                <a:chExt cx="129699" cy="179336"/>
              </a:xfrm>
            </p:grpSpPr>
            <p:cxnSp>
              <p:nvCxnSpPr>
                <p:cNvPr id="533" name="Straight Connector 532">
                  <a:extLst>
                    <a:ext uri="{FF2B5EF4-FFF2-40B4-BE49-F238E27FC236}">
                      <a16:creationId xmlns:a16="http://schemas.microsoft.com/office/drawing/2014/main" id="{A4D2C7BD-CB26-1E2B-87C1-D6453B261D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8909" y="3118875"/>
                  <a:ext cx="0" cy="17933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B817D541-33BB-40F9-DA59-BF6B1FA915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4060" y="3120067"/>
                  <a:ext cx="129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5" name="Straight Connector 534">
                  <a:extLst>
                    <a:ext uri="{FF2B5EF4-FFF2-40B4-BE49-F238E27FC236}">
                      <a16:creationId xmlns:a16="http://schemas.microsoft.com/office/drawing/2014/main" id="{1C58DB17-EE6A-4C06-E64C-37522C14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4060" y="3293688"/>
                  <a:ext cx="129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3E74794C-683D-8A69-ABA3-43E9C52131DD}"/>
                  </a:ext>
                </a:extLst>
              </p:cNvPr>
              <p:cNvSpPr/>
              <p:nvPr/>
            </p:nvSpPr>
            <p:spPr>
              <a:xfrm>
                <a:off x="9309767" y="3003327"/>
                <a:ext cx="142408" cy="1339659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29" name="Freeform: Shape 15">
                <a:extLst>
                  <a:ext uri="{FF2B5EF4-FFF2-40B4-BE49-F238E27FC236}">
                    <a16:creationId xmlns:a16="http://schemas.microsoft.com/office/drawing/2014/main" id="{9E7B7546-EC11-BB4F-C810-BB30CD1C301A}"/>
                  </a:ext>
                </a:extLst>
              </p:cNvPr>
              <p:cNvSpPr/>
              <p:nvPr/>
            </p:nvSpPr>
            <p:spPr>
              <a:xfrm>
                <a:off x="8806060" y="2597556"/>
                <a:ext cx="944394" cy="1746210"/>
              </a:xfrm>
              <a:custGeom>
                <a:avLst/>
                <a:gdLst>
                  <a:gd name="connsiteX0" fmla="*/ 0 w 3048000"/>
                  <a:gd name="connsiteY0" fmla="*/ 0 h 2371725"/>
                  <a:gd name="connsiteX1" fmla="*/ 0 w 3048000"/>
                  <a:gd name="connsiteY1" fmla="*/ 2371725 h 2371725"/>
                  <a:gd name="connsiteX2" fmla="*/ 3048000 w 3048000"/>
                  <a:gd name="connsiteY2" fmla="*/ 2371725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0" h="2371725">
                    <a:moveTo>
                      <a:pt x="0" y="0"/>
                    </a:moveTo>
                    <a:lnTo>
                      <a:pt x="0" y="2371725"/>
                    </a:lnTo>
                    <a:lnTo>
                      <a:pt x="3048000" y="23717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0A589584-5527-1313-F302-40FB43347975}"/>
                  </a:ext>
                </a:extLst>
              </p:cNvPr>
              <p:cNvSpPr txBox="1"/>
              <p:nvPr/>
            </p:nvSpPr>
            <p:spPr>
              <a:xfrm>
                <a:off x="8890732" y="2326105"/>
                <a:ext cx="53819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lang="en-US" sz="900" kern="0" noProof="0" dirty="0"/>
                  <a:t>P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&lt;0.0001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469CD8C9-F55D-0014-79AD-A0DDD1D66E6F}"/>
                  </a:ext>
                </a:extLst>
              </p:cNvPr>
              <p:cNvSpPr txBox="1"/>
              <p:nvPr/>
            </p:nvSpPr>
            <p:spPr>
              <a:xfrm>
                <a:off x="9391500" y="2293148"/>
                <a:ext cx="233659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ns</a:t>
                </a:r>
              </a:p>
            </p:txBody>
          </p:sp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E9BEF7C0-24C0-43A0-69D8-838930C133D4}"/>
                  </a:ext>
                </a:extLst>
              </p:cNvPr>
              <p:cNvSpPr txBox="1"/>
              <p:nvPr/>
            </p:nvSpPr>
            <p:spPr>
              <a:xfrm>
                <a:off x="9095758" y="1945237"/>
                <a:ext cx="512561" cy="13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lang="en-US" sz="900" kern="0" noProof="0" dirty="0"/>
                  <a:t>P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&lt;0.0001</a:t>
                </a:r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23763EB6-5B09-180A-4EE2-D5AA8EB54D58}"/>
                  </a:ext>
                </a:extLst>
              </p:cNvPr>
              <p:cNvSpPr/>
              <p:nvPr/>
            </p:nvSpPr>
            <p:spPr>
              <a:xfrm>
                <a:off x="9467786" y="2843570"/>
                <a:ext cx="142408" cy="1499416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D9495B6-0B84-11F7-C1B1-3D8B8AB653F2}"/>
                </a:ext>
              </a:extLst>
            </p:cNvPr>
            <p:cNvGrpSpPr/>
            <p:nvPr/>
          </p:nvGrpSpPr>
          <p:grpSpPr>
            <a:xfrm>
              <a:off x="6544223" y="2065271"/>
              <a:ext cx="1034249" cy="153888"/>
              <a:chOff x="4700474" y="4616039"/>
              <a:chExt cx="1034249" cy="153888"/>
            </a:xfrm>
          </p:grpSpPr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66B62CD2-D199-41D1-E9A6-26EEE76138DD}"/>
                  </a:ext>
                </a:extLst>
              </p:cNvPr>
              <p:cNvSpPr txBox="1"/>
              <p:nvPr/>
            </p:nvSpPr>
            <p:spPr>
              <a:xfrm>
                <a:off x="4825353" y="4616039"/>
                <a:ext cx="45437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WT</a:t>
                </a:r>
              </a:p>
            </p:txBody>
          </p:sp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B8CF6F40-E61E-5752-EC4A-C17CB683EE13}"/>
                  </a:ext>
                </a:extLst>
              </p:cNvPr>
              <p:cNvGrpSpPr/>
              <p:nvPr/>
            </p:nvGrpSpPr>
            <p:grpSpPr>
              <a:xfrm>
                <a:off x="4700474" y="4616039"/>
                <a:ext cx="1034249" cy="153888"/>
                <a:chOff x="4679516" y="4616039"/>
                <a:chExt cx="1034249" cy="153888"/>
              </a:xfrm>
            </p:grpSpPr>
            <p:grpSp>
              <p:nvGrpSpPr>
                <p:cNvPr id="544" name="Group 543">
                  <a:extLst>
                    <a:ext uri="{FF2B5EF4-FFF2-40B4-BE49-F238E27FC236}">
                      <a16:creationId xmlns:a16="http://schemas.microsoft.com/office/drawing/2014/main" id="{9890118C-98BE-BD38-9CB3-E710A616CA65}"/>
                    </a:ext>
                  </a:extLst>
                </p:cNvPr>
                <p:cNvGrpSpPr/>
                <p:nvPr/>
              </p:nvGrpSpPr>
              <p:grpSpPr>
                <a:xfrm>
                  <a:off x="4679516" y="4643014"/>
                  <a:ext cx="504213" cy="93819"/>
                  <a:chOff x="4679516" y="4643014"/>
                  <a:chExt cx="609792" cy="113464"/>
                </a:xfrm>
              </p:grpSpPr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8F8D1672-EB52-ED5C-DA05-7C3EC0907066}"/>
                      </a:ext>
                    </a:extLst>
                  </p:cNvPr>
                  <p:cNvSpPr/>
                  <p:nvPr/>
                </p:nvSpPr>
                <p:spPr>
                  <a:xfrm>
                    <a:off x="4679516" y="4643014"/>
                    <a:ext cx="113464" cy="113464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7" name="Rectangle 546">
                    <a:extLst>
                      <a:ext uri="{FF2B5EF4-FFF2-40B4-BE49-F238E27FC236}">
                        <a16:creationId xmlns:a16="http://schemas.microsoft.com/office/drawing/2014/main" id="{24DBB685-2215-A371-D753-C06C497D55D6}"/>
                      </a:ext>
                    </a:extLst>
                  </p:cNvPr>
                  <p:cNvSpPr/>
                  <p:nvPr/>
                </p:nvSpPr>
                <p:spPr>
                  <a:xfrm>
                    <a:off x="5175844" y="4643014"/>
                    <a:ext cx="113464" cy="113464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5" name="TextBox 544">
                  <a:extLst>
                    <a:ext uri="{FF2B5EF4-FFF2-40B4-BE49-F238E27FC236}">
                      <a16:creationId xmlns:a16="http://schemas.microsoft.com/office/drawing/2014/main" id="{0B243E10-B3BE-147D-33E4-2D9CFFAEA303}"/>
                    </a:ext>
                  </a:extLst>
                </p:cNvPr>
                <p:cNvSpPr txBox="1"/>
                <p:nvPr/>
              </p:nvSpPr>
              <p:spPr>
                <a:xfrm>
                  <a:off x="5219080" y="4616039"/>
                  <a:ext cx="494685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IL-33-/-</a:t>
                  </a:r>
                </a:p>
              </p:txBody>
            </p:sp>
          </p:grpSp>
        </p:grpSp>
        <p:sp>
          <p:nvSpPr>
            <p:cNvPr id="548" name="Rectangle 331">
              <a:extLst>
                <a:ext uri="{FF2B5EF4-FFF2-40B4-BE49-F238E27FC236}">
                  <a16:creationId xmlns:a16="http://schemas.microsoft.com/office/drawing/2014/main" id="{590F4AE7-C51F-B029-9AAC-37A3A4EA861A}"/>
                </a:ext>
              </a:extLst>
            </p:cNvPr>
            <p:cNvSpPr/>
            <p:nvPr/>
          </p:nvSpPr>
          <p:spPr>
            <a:xfrm>
              <a:off x="7927348" y="2147967"/>
              <a:ext cx="5040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9" name="Rectangle 331">
              <a:extLst>
                <a:ext uri="{FF2B5EF4-FFF2-40B4-BE49-F238E27FC236}">
                  <a16:creationId xmlns:a16="http://schemas.microsoft.com/office/drawing/2014/main" id="{BEC533FF-3AE4-7DB6-39FD-144B22BA572F}"/>
                </a:ext>
              </a:extLst>
            </p:cNvPr>
            <p:cNvSpPr/>
            <p:nvPr/>
          </p:nvSpPr>
          <p:spPr>
            <a:xfrm>
              <a:off x="7741609" y="2443429"/>
              <a:ext cx="4716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0" name="Rectangle 331">
              <a:extLst>
                <a:ext uri="{FF2B5EF4-FFF2-40B4-BE49-F238E27FC236}">
                  <a16:creationId xmlns:a16="http://schemas.microsoft.com/office/drawing/2014/main" id="{4B0A3E7C-F097-4B9E-1C00-E37AFB87DBC0}"/>
                </a:ext>
              </a:extLst>
            </p:cNvPr>
            <p:cNvSpPr/>
            <p:nvPr/>
          </p:nvSpPr>
          <p:spPr>
            <a:xfrm>
              <a:off x="8258548" y="2444133"/>
              <a:ext cx="1728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1" name="Rectangle 331">
              <a:extLst>
                <a:ext uri="{FF2B5EF4-FFF2-40B4-BE49-F238E27FC236}">
                  <a16:creationId xmlns:a16="http://schemas.microsoft.com/office/drawing/2014/main" id="{5461BF78-61AC-37BF-886E-61DD41EBFC43}"/>
                </a:ext>
              </a:extLst>
            </p:cNvPr>
            <p:cNvSpPr/>
            <p:nvPr/>
          </p:nvSpPr>
          <p:spPr>
            <a:xfrm>
              <a:off x="10696948" y="2542337"/>
              <a:ext cx="1728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2" name="Rectangle 331">
              <a:extLst>
                <a:ext uri="{FF2B5EF4-FFF2-40B4-BE49-F238E27FC236}">
                  <a16:creationId xmlns:a16="http://schemas.microsoft.com/office/drawing/2014/main" id="{52AB85A0-246E-9408-31E6-E3BCFEB7E927}"/>
                </a:ext>
              </a:extLst>
            </p:cNvPr>
            <p:cNvSpPr/>
            <p:nvPr/>
          </p:nvSpPr>
          <p:spPr>
            <a:xfrm>
              <a:off x="10363025" y="2165083"/>
              <a:ext cx="5040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3" name="Rectangle 331">
              <a:extLst>
                <a:ext uri="{FF2B5EF4-FFF2-40B4-BE49-F238E27FC236}">
                  <a16:creationId xmlns:a16="http://schemas.microsoft.com/office/drawing/2014/main" id="{2E6061CC-1B82-78B3-FE0A-37E15E935717}"/>
                </a:ext>
              </a:extLst>
            </p:cNvPr>
            <p:cNvSpPr/>
            <p:nvPr/>
          </p:nvSpPr>
          <p:spPr>
            <a:xfrm>
              <a:off x="10172937" y="2540778"/>
              <a:ext cx="4716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9E72D9-20B0-D528-B49E-BE15A1C0D3DC}"/>
              </a:ext>
            </a:extLst>
          </p:cNvPr>
          <p:cNvGrpSpPr/>
          <p:nvPr/>
        </p:nvGrpSpPr>
        <p:grpSpPr>
          <a:xfrm>
            <a:off x="597155" y="1930233"/>
            <a:ext cx="5255006" cy="2524213"/>
            <a:chOff x="505714" y="1968333"/>
            <a:chExt cx="5448417" cy="2617117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8A0B2CA0-FAD2-F042-13A9-01CA298B555A}"/>
                </a:ext>
              </a:extLst>
            </p:cNvPr>
            <p:cNvGrpSpPr/>
            <p:nvPr/>
          </p:nvGrpSpPr>
          <p:grpSpPr>
            <a:xfrm>
              <a:off x="505714" y="2069005"/>
              <a:ext cx="1034249" cy="153888"/>
              <a:chOff x="4700474" y="4616039"/>
              <a:chExt cx="1034249" cy="153888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BE265CF-D1FB-1D47-BA38-4A2390C159F9}"/>
                  </a:ext>
                </a:extLst>
              </p:cNvPr>
              <p:cNvSpPr txBox="1"/>
              <p:nvPr/>
            </p:nvSpPr>
            <p:spPr>
              <a:xfrm>
                <a:off x="4825353" y="4616039"/>
                <a:ext cx="454372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WT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3A6BC491-81B3-DC99-F70E-596AA75EDF40}"/>
                  </a:ext>
                </a:extLst>
              </p:cNvPr>
              <p:cNvGrpSpPr/>
              <p:nvPr/>
            </p:nvGrpSpPr>
            <p:grpSpPr>
              <a:xfrm>
                <a:off x="4700474" y="4616039"/>
                <a:ext cx="1034249" cy="153888"/>
                <a:chOff x="4679516" y="4616039"/>
                <a:chExt cx="1034249" cy="153888"/>
              </a:xfrm>
            </p:grpSpPr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0A4EFB6B-5BFE-2935-1C21-4DACEFD8FFD2}"/>
                    </a:ext>
                  </a:extLst>
                </p:cNvPr>
                <p:cNvGrpSpPr/>
                <p:nvPr/>
              </p:nvGrpSpPr>
              <p:grpSpPr>
                <a:xfrm>
                  <a:off x="4679516" y="4643014"/>
                  <a:ext cx="504213" cy="93819"/>
                  <a:chOff x="4679516" y="4643014"/>
                  <a:chExt cx="609792" cy="113464"/>
                </a:xfrm>
              </p:grpSpPr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25E28149-5001-7933-C6DF-6866AF73C8B2}"/>
                      </a:ext>
                    </a:extLst>
                  </p:cNvPr>
                  <p:cNvSpPr/>
                  <p:nvPr/>
                </p:nvSpPr>
                <p:spPr>
                  <a:xfrm>
                    <a:off x="4679516" y="4643014"/>
                    <a:ext cx="113464" cy="113464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17B5C235-C463-7840-2A87-C039AEB16CD6}"/>
                      </a:ext>
                    </a:extLst>
                  </p:cNvPr>
                  <p:cNvSpPr/>
                  <p:nvPr/>
                </p:nvSpPr>
                <p:spPr>
                  <a:xfrm>
                    <a:off x="5175844" y="4643014"/>
                    <a:ext cx="113464" cy="113464"/>
                  </a:xfrm>
                  <a:prstGeom prst="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16241897-BDAB-89EA-B5AB-A636F98A40AE}"/>
                    </a:ext>
                  </a:extLst>
                </p:cNvPr>
                <p:cNvSpPr txBox="1"/>
                <p:nvPr/>
              </p:nvSpPr>
              <p:spPr>
                <a:xfrm>
                  <a:off x="5219080" y="4616039"/>
                  <a:ext cx="494685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Crlf2-/-</a:t>
                  </a:r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A0DEBC47-7452-119D-9C4F-F870187C036C}"/>
                </a:ext>
              </a:extLst>
            </p:cNvPr>
            <p:cNvGrpSpPr/>
            <p:nvPr/>
          </p:nvGrpSpPr>
          <p:grpSpPr>
            <a:xfrm>
              <a:off x="532736" y="2193539"/>
              <a:ext cx="1673302" cy="2391911"/>
              <a:chOff x="532736" y="2193539"/>
              <a:chExt cx="1673302" cy="2391911"/>
            </a:xfrm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9C92F93D-6CB6-2F95-4FE5-2510AAB1C3ED}"/>
                  </a:ext>
                </a:extLst>
              </p:cNvPr>
              <p:cNvGrpSpPr/>
              <p:nvPr/>
            </p:nvGrpSpPr>
            <p:grpSpPr>
              <a:xfrm>
                <a:off x="1618106" y="2901710"/>
                <a:ext cx="82021" cy="711439"/>
                <a:chOff x="1444060" y="9235321"/>
                <a:chExt cx="129699" cy="711439"/>
              </a:xfrm>
            </p:grpSpPr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383F0D54-CDE7-6C7C-748C-6C276D0F8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8909" y="9235321"/>
                  <a:ext cx="0" cy="53103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FBB5E362-B708-9A8B-C0B0-8144BBC6D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4060" y="9946760"/>
                  <a:ext cx="129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97DFB0C6-2F96-89CB-F655-9AE04100DEC5}"/>
                  </a:ext>
                </a:extLst>
              </p:cNvPr>
              <p:cNvSpPr txBox="1"/>
              <p:nvPr/>
            </p:nvSpPr>
            <p:spPr>
              <a:xfrm rot="16200000">
                <a:off x="-265556" y="3453273"/>
                <a:ext cx="1717002" cy="120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Eosinophils/section</a:t>
                </a: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7A6BF43E-4443-1E01-B9FC-B132108C0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211" y="3077556"/>
                <a:ext cx="563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936CE741-5910-D23A-0EF3-A71CAB6739CE}"/>
                  </a:ext>
                </a:extLst>
              </p:cNvPr>
              <p:cNvSpPr txBox="1"/>
              <p:nvPr/>
            </p:nvSpPr>
            <p:spPr>
              <a:xfrm>
                <a:off x="712654" y="3000612"/>
                <a:ext cx="24663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450</a:t>
                </a:r>
              </a:p>
            </p:txBody>
          </p: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7523AB1-6489-604F-0ABE-3B4621E29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211" y="2642951"/>
                <a:ext cx="563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C8897D43-63B3-EB07-BBD0-F3AF35E417C1}"/>
                  </a:ext>
                </a:extLst>
              </p:cNvPr>
              <p:cNvSpPr txBox="1"/>
              <p:nvPr/>
            </p:nvSpPr>
            <p:spPr>
              <a:xfrm>
                <a:off x="712654" y="2570936"/>
                <a:ext cx="24663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600</a:t>
                </a:r>
              </a:p>
            </p:txBody>
          </p: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2D11372D-B2B4-CD07-0904-9897CA2D8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211" y="3511928"/>
                <a:ext cx="563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49DD4B4A-935A-B0B1-F4DE-BA480B8843DD}"/>
                  </a:ext>
                </a:extLst>
              </p:cNvPr>
              <p:cNvSpPr txBox="1"/>
              <p:nvPr/>
            </p:nvSpPr>
            <p:spPr>
              <a:xfrm>
                <a:off x="712654" y="3434984"/>
                <a:ext cx="24663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300</a:t>
                </a: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4BA1F413-6398-497B-5F09-1205E2F2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211" y="3946300"/>
                <a:ext cx="563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ED10E6EF-77BE-FCEC-ED91-A17F7E12506E}"/>
                  </a:ext>
                </a:extLst>
              </p:cNvPr>
              <p:cNvSpPr txBox="1"/>
              <p:nvPr/>
            </p:nvSpPr>
            <p:spPr>
              <a:xfrm>
                <a:off x="712654" y="3869356"/>
                <a:ext cx="24663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150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8B73ECCE-5E04-46C3-41EB-C75A4D65E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211" y="4384630"/>
                <a:ext cx="563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69A60732-ADDF-564A-3227-778A80F2E614}"/>
                  </a:ext>
                </a:extLst>
              </p:cNvPr>
              <p:cNvSpPr txBox="1"/>
              <p:nvPr/>
            </p:nvSpPr>
            <p:spPr>
              <a:xfrm>
                <a:off x="712654" y="4307686"/>
                <a:ext cx="24663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92BFF86-ABCE-9324-8980-6CAD4E3F704B}"/>
                  </a:ext>
                </a:extLst>
              </p:cNvPr>
              <p:cNvSpPr/>
              <p:nvPr/>
            </p:nvSpPr>
            <p:spPr>
              <a:xfrm>
                <a:off x="1034557" y="4424724"/>
                <a:ext cx="504243" cy="16072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Vehicle</a:t>
                </a: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50F6D2F-19E6-03D8-F031-BBDA083F9948}"/>
                  </a:ext>
                </a:extLst>
              </p:cNvPr>
              <p:cNvSpPr/>
              <p:nvPr/>
            </p:nvSpPr>
            <p:spPr>
              <a:xfrm>
                <a:off x="1581590" y="4424724"/>
                <a:ext cx="514975" cy="16072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OXA</a:t>
                </a: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562D0EF-5812-19AF-2387-5BBFB2CF9B6F}"/>
                  </a:ext>
                </a:extLst>
              </p:cNvPr>
              <p:cNvSpPr/>
              <p:nvPr/>
            </p:nvSpPr>
            <p:spPr>
              <a:xfrm>
                <a:off x="1581590" y="3434249"/>
                <a:ext cx="160455" cy="952851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8" name="Rectangle 331">
                <a:extLst>
                  <a:ext uri="{FF2B5EF4-FFF2-40B4-BE49-F238E27FC236}">
                    <a16:creationId xmlns:a16="http://schemas.microsoft.com/office/drawing/2014/main" id="{E84BB20B-7560-4F7E-ADBF-D4ABACC41D7D}"/>
                  </a:ext>
                </a:extLst>
              </p:cNvPr>
              <p:cNvSpPr/>
              <p:nvPr/>
            </p:nvSpPr>
            <p:spPr>
              <a:xfrm>
                <a:off x="1391220" y="2382792"/>
                <a:ext cx="453796" cy="115621"/>
              </a:xfrm>
              <a:custGeom>
                <a:avLst/>
                <a:gdLst>
                  <a:gd name="connsiteX0" fmla="*/ 0 w 616578"/>
                  <a:gd name="connsiteY0" fmla="*/ 0 h 183855"/>
                  <a:gd name="connsiteX1" fmla="*/ 616578 w 616578"/>
                  <a:gd name="connsiteY1" fmla="*/ 0 h 183855"/>
                  <a:gd name="connsiteX2" fmla="*/ 616578 w 616578"/>
                  <a:gd name="connsiteY2" fmla="*/ 183855 h 183855"/>
                  <a:gd name="connsiteX3" fmla="*/ 0 w 616578"/>
                  <a:gd name="connsiteY3" fmla="*/ 183855 h 183855"/>
                  <a:gd name="connsiteX4" fmla="*/ 0 w 616578"/>
                  <a:gd name="connsiteY4" fmla="*/ 0 h 183855"/>
                  <a:gd name="connsiteX0" fmla="*/ 0 w 616578"/>
                  <a:gd name="connsiteY0" fmla="*/ 0 h 183855"/>
                  <a:gd name="connsiteX1" fmla="*/ 616578 w 616578"/>
                  <a:gd name="connsiteY1" fmla="*/ 0 h 183855"/>
                  <a:gd name="connsiteX2" fmla="*/ 616578 w 616578"/>
                  <a:gd name="connsiteY2" fmla="*/ 183855 h 183855"/>
                  <a:gd name="connsiteX3" fmla="*/ 325589 w 616578"/>
                  <a:gd name="connsiteY3" fmla="*/ 183357 h 183855"/>
                  <a:gd name="connsiteX4" fmla="*/ 0 w 616578"/>
                  <a:gd name="connsiteY4" fmla="*/ 183855 h 183855"/>
                  <a:gd name="connsiteX5" fmla="*/ 0 w 616578"/>
                  <a:gd name="connsiteY5" fmla="*/ 0 h 183855"/>
                  <a:gd name="connsiteX0" fmla="*/ 325589 w 616578"/>
                  <a:gd name="connsiteY0" fmla="*/ 183357 h 274797"/>
                  <a:gd name="connsiteX1" fmla="*/ 0 w 616578"/>
                  <a:gd name="connsiteY1" fmla="*/ 183855 h 274797"/>
                  <a:gd name="connsiteX2" fmla="*/ 0 w 616578"/>
                  <a:gd name="connsiteY2" fmla="*/ 0 h 274797"/>
                  <a:gd name="connsiteX3" fmla="*/ 616578 w 616578"/>
                  <a:gd name="connsiteY3" fmla="*/ 0 h 274797"/>
                  <a:gd name="connsiteX4" fmla="*/ 616578 w 616578"/>
                  <a:gd name="connsiteY4" fmla="*/ 183855 h 274797"/>
                  <a:gd name="connsiteX5" fmla="*/ 417029 w 616578"/>
                  <a:gd name="connsiteY5" fmla="*/ 274797 h 274797"/>
                  <a:gd name="connsiteX0" fmla="*/ 325589 w 616578"/>
                  <a:gd name="connsiteY0" fmla="*/ 183357 h 183855"/>
                  <a:gd name="connsiteX1" fmla="*/ 0 w 616578"/>
                  <a:gd name="connsiteY1" fmla="*/ 183855 h 183855"/>
                  <a:gd name="connsiteX2" fmla="*/ 0 w 616578"/>
                  <a:gd name="connsiteY2" fmla="*/ 0 h 183855"/>
                  <a:gd name="connsiteX3" fmla="*/ 616578 w 616578"/>
                  <a:gd name="connsiteY3" fmla="*/ 0 h 183855"/>
                  <a:gd name="connsiteX4" fmla="*/ 616578 w 616578"/>
                  <a:gd name="connsiteY4" fmla="*/ 183855 h 183855"/>
                  <a:gd name="connsiteX0" fmla="*/ 0 w 616578"/>
                  <a:gd name="connsiteY0" fmla="*/ 183855 h 183855"/>
                  <a:gd name="connsiteX1" fmla="*/ 0 w 616578"/>
                  <a:gd name="connsiteY1" fmla="*/ 0 h 183855"/>
                  <a:gd name="connsiteX2" fmla="*/ 616578 w 616578"/>
                  <a:gd name="connsiteY2" fmla="*/ 0 h 183855"/>
                  <a:gd name="connsiteX3" fmla="*/ 616578 w 616578"/>
                  <a:gd name="connsiteY3" fmla="*/ 183855 h 18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6578" h="183855">
                    <a:moveTo>
                      <a:pt x="0" y="183855"/>
                    </a:moveTo>
                    <a:lnTo>
                      <a:pt x="0" y="0"/>
                    </a:lnTo>
                    <a:lnTo>
                      <a:pt x="616578" y="0"/>
                    </a:lnTo>
                    <a:lnTo>
                      <a:pt x="616578" y="18385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09B4FE0C-F0FF-664D-E523-D50C754F54A0}"/>
                  </a:ext>
                </a:extLst>
              </p:cNvPr>
              <p:cNvSpPr txBox="1"/>
              <p:nvPr/>
            </p:nvSpPr>
            <p:spPr>
              <a:xfrm>
                <a:off x="1196740" y="2521641"/>
                <a:ext cx="439379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lang="en-US" sz="900" kern="0" noProof="0" dirty="0"/>
                  <a:t>P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&lt;0.001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722D5338-DCF4-B97B-4154-E6A80E8334D0}"/>
                  </a:ext>
                </a:extLst>
              </p:cNvPr>
              <p:cNvSpPr txBox="1"/>
              <p:nvPr/>
            </p:nvSpPr>
            <p:spPr>
              <a:xfrm>
                <a:off x="1652892" y="2521641"/>
                <a:ext cx="55314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lang="en-US" sz="900" kern="0" noProof="0" dirty="0"/>
                  <a:t>P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&lt;0.0001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5CFE6F4-AB09-558B-E5A6-4649DF41651A}"/>
                  </a:ext>
                </a:extLst>
              </p:cNvPr>
              <p:cNvSpPr txBox="1"/>
              <p:nvPr/>
            </p:nvSpPr>
            <p:spPr>
              <a:xfrm>
                <a:off x="1503739" y="2193539"/>
                <a:ext cx="24663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ns</a:t>
                </a: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C10117D9-C8B7-4176-249C-6CBD447C2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1396" y="4371984"/>
                <a:ext cx="8202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7833D67F-5F80-0BE0-E443-61DB15619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4006" y="4371984"/>
                <a:ext cx="8202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42BF5BCA-926D-5EF9-855B-75532255B8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0392" y="4371984"/>
                <a:ext cx="8202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5" name="Freeform: Shape 15">
                <a:extLst>
                  <a:ext uri="{FF2B5EF4-FFF2-40B4-BE49-F238E27FC236}">
                    <a16:creationId xmlns:a16="http://schemas.microsoft.com/office/drawing/2014/main" id="{7689E37F-A6DC-0B2E-B78F-B5337182F3A8}"/>
                  </a:ext>
                </a:extLst>
              </p:cNvPr>
              <p:cNvSpPr/>
              <p:nvPr/>
            </p:nvSpPr>
            <p:spPr>
              <a:xfrm>
                <a:off x="1035484" y="2638507"/>
                <a:ext cx="1064072" cy="1746210"/>
              </a:xfrm>
              <a:custGeom>
                <a:avLst/>
                <a:gdLst>
                  <a:gd name="connsiteX0" fmla="*/ 0 w 3048000"/>
                  <a:gd name="connsiteY0" fmla="*/ 0 h 2371725"/>
                  <a:gd name="connsiteX1" fmla="*/ 0 w 3048000"/>
                  <a:gd name="connsiteY1" fmla="*/ 2371725 h 2371725"/>
                  <a:gd name="connsiteX2" fmla="*/ 3048000 w 3048000"/>
                  <a:gd name="connsiteY2" fmla="*/ 2371725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0" h="2371725">
                    <a:moveTo>
                      <a:pt x="0" y="0"/>
                    </a:moveTo>
                    <a:lnTo>
                      <a:pt x="0" y="2371725"/>
                    </a:lnTo>
                    <a:lnTo>
                      <a:pt x="3048000" y="23717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5E309976-131E-3420-0176-1BBAB5873E8A}"/>
                </a:ext>
              </a:extLst>
            </p:cNvPr>
            <p:cNvSpPr txBox="1"/>
            <p:nvPr/>
          </p:nvSpPr>
          <p:spPr>
            <a:xfrm rot="16200000">
              <a:off x="1528344" y="3448934"/>
              <a:ext cx="1717001" cy="24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Basal cell hyperplasia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(Ki-67 + cells per mm)</a:t>
              </a:r>
              <a:r>
                <a:rPr kumimoji="0" lang="en-US" sz="1000" b="1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</a:rPr>
                <a:t>‡</a:t>
              </a: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0B30F6F-DD4E-5FA1-F093-B399C4DBE583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3139405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63EEB84B-5834-8468-685D-4FE97B332B08}"/>
                </a:ext>
              </a:extLst>
            </p:cNvPr>
            <p:cNvSpPr txBox="1"/>
            <p:nvPr/>
          </p:nvSpPr>
          <p:spPr>
            <a:xfrm>
              <a:off x="2552596" y="3062461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150</a:t>
              </a:r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C136B9AC-3E35-D6E1-ECEF-BF79B8E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3387813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CBB1B4F8-630A-1FDD-BD9A-C259B45B71E3}"/>
                </a:ext>
              </a:extLst>
            </p:cNvPr>
            <p:cNvSpPr txBox="1"/>
            <p:nvPr/>
          </p:nvSpPr>
          <p:spPr>
            <a:xfrm>
              <a:off x="2552596" y="3310869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120</a:t>
              </a: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3F270F0-DDCB-ED0E-43B1-67EB6661E3B6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4130645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0D305BD-65C1-4151-F8AD-C35940FBF7BB}"/>
                </a:ext>
              </a:extLst>
            </p:cNvPr>
            <p:cNvSpPr txBox="1"/>
            <p:nvPr/>
          </p:nvSpPr>
          <p:spPr>
            <a:xfrm>
              <a:off x="2552596" y="4053701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30</a:t>
              </a:r>
            </a:p>
          </p:txBody>
        </p: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E1F4384-A934-09D8-1534-5E90119B7B58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4384630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D1B3FD9-F6D2-83CD-1DD6-393B3D964AC3}"/>
                </a:ext>
              </a:extLst>
            </p:cNvPr>
            <p:cNvSpPr txBox="1"/>
            <p:nvPr/>
          </p:nvSpPr>
          <p:spPr>
            <a:xfrm>
              <a:off x="2552596" y="4307686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04BD2769-83E0-1506-4589-F202797C29CE}"/>
                </a:ext>
              </a:extLst>
            </p:cNvPr>
            <p:cNvSpPr/>
            <p:nvPr/>
          </p:nvSpPr>
          <p:spPr>
            <a:xfrm>
              <a:off x="2874499" y="4424724"/>
              <a:ext cx="504243" cy="1607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Vehicle</a:t>
              </a: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10352BEA-4A9D-D356-6CBA-4D49D42466BD}"/>
                </a:ext>
              </a:extLst>
            </p:cNvPr>
            <p:cNvSpPr/>
            <p:nvPr/>
          </p:nvSpPr>
          <p:spPr>
            <a:xfrm>
              <a:off x="3421532" y="4424724"/>
              <a:ext cx="514975" cy="1607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OXA</a:t>
              </a:r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96285295-1E76-F09B-CD54-C229B9FCC97D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3886143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D3007F7F-BFEA-FCF6-9957-3444D5DAEE87}"/>
                </a:ext>
              </a:extLst>
            </p:cNvPr>
            <p:cNvSpPr txBox="1"/>
            <p:nvPr/>
          </p:nvSpPr>
          <p:spPr>
            <a:xfrm>
              <a:off x="2552596" y="3809199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60</a:t>
              </a: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D81BD79-CD52-5BC7-A767-33496DEBF227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3635667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7B4E4B2E-DC08-0FF6-2492-292311FBD6B3}"/>
                </a:ext>
              </a:extLst>
            </p:cNvPr>
            <p:cNvSpPr txBox="1"/>
            <p:nvPr/>
          </p:nvSpPr>
          <p:spPr>
            <a:xfrm>
              <a:off x="2552596" y="3558723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90</a:t>
              </a: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0061534-7E09-B9F7-3C3F-2CB3495D977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153" y="2891353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D033BF1A-538D-465A-25C6-F39A5255DCB5}"/>
                </a:ext>
              </a:extLst>
            </p:cNvPr>
            <p:cNvSpPr txBox="1"/>
            <p:nvPr/>
          </p:nvSpPr>
          <p:spPr>
            <a:xfrm>
              <a:off x="2552596" y="2814409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180</a:t>
              </a: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72A2ACA-9D82-DD2A-2D58-6E06841F7365}"/>
                </a:ext>
              </a:extLst>
            </p:cNvPr>
            <p:cNvSpPr/>
            <p:nvPr/>
          </p:nvSpPr>
          <p:spPr>
            <a:xfrm>
              <a:off x="3164343" y="3544211"/>
              <a:ext cx="160455" cy="838200"/>
            </a:xfrm>
            <a:prstGeom prst="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78BBFD5C-B5D4-3272-4F8A-0AA035876784}"/>
                </a:ext>
              </a:extLst>
            </p:cNvPr>
            <p:cNvGrpSpPr/>
            <p:nvPr/>
          </p:nvGrpSpPr>
          <p:grpSpPr>
            <a:xfrm>
              <a:off x="3202934" y="3355598"/>
              <a:ext cx="82021" cy="188613"/>
              <a:chOff x="1444060" y="3121221"/>
              <a:chExt cx="129699" cy="185841"/>
            </a:xfrm>
          </p:grpSpPr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1A7111F-E9C2-BA84-561F-1C69C384CAF9}"/>
                  </a:ext>
                </a:extLst>
              </p:cNvPr>
              <p:cNvCxnSpPr>
                <a:cxnSpLocks/>
                <a:endCxn id="326" idx="0"/>
              </p:cNvCxnSpPr>
              <p:nvPr/>
            </p:nvCxnSpPr>
            <p:spPr>
              <a:xfrm>
                <a:off x="1508910" y="3121221"/>
                <a:ext cx="989" cy="18584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12AAE018-6B1F-A394-FC3F-39B966AF4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7105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7734EDBD-47E5-4158-01D1-71C429C1BCFE}"/>
                </a:ext>
              </a:extLst>
            </p:cNvPr>
            <p:cNvGrpSpPr/>
            <p:nvPr/>
          </p:nvGrpSpPr>
          <p:grpSpPr>
            <a:xfrm>
              <a:off x="3024556" y="3455548"/>
              <a:ext cx="82021" cy="45719"/>
              <a:chOff x="1444060" y="3118875"/>
              <a:chExt cx="129699" cy="179336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3368131A-7BF7-436D-F581-2CC38757C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09" y="3118875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104DA900-6F5B-20DC-E52C-8D400A295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0067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E2DF7C15-D725-ADFC-66CC-52C6F88719D9}"/>
                </a:ext>
              </a:extLst>
            </p:cNvPr>
            <p:cNvGrpSpPr/>
            <p:nvPr/>
          </p:nvGrpSpPr>
          <p:grpSpPr>
            <a:xfrm>
              <a:off x="3483794" y="2690533"/>
              <a:ext cx="82021" cy="277764"/>
              <a:chOff x="1444060" y="3118875"/>
              <a:chExt cx="129699" cy="179336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B514CD03-47F8-E849-74B5-2EBE6857A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09" y="3118875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5F0F492E-837B-799C-31C9-64F688E316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0067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C56379AF-3675-809E-386A-D71041249BE6}"/>
                </a:ext>
              </a:extLst>
            </p:cNvPr>
            <p:cNvGrpSpPr/>
            <p:nvPr/>
          </p:nvGrpSpPr>
          <p:grpSpPr>
            <a:xfrm>
              <a:off x="3664042" y="3360709"/>
              <a:ext cx="82021" cy="277764"/>
              <a:chOff x="1444060" y="3123489"/>
              <a:chExt cx="129699" cy="17933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4A635555-376B-8DDB-5C14-E9AABCBD5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10" y="3123489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DDB67F3-CA29-18E0-5213-75F6D0067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4678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2F2F4AA6-FA1C-F3D1-664A-3DEF8FAF3D05}"/>
                </a:ext>
              </a:extLst>
            </p:cNvPr>
            <p:cNvSpPr/>
            <p:nvPr/>
          </p:nvSpPr>
          <p:spPr>
            <a:xfrm>
              <a:off x="3446781" y="2924471"/>
              <a:ext cx="160455" cy="1460245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760D2E92-E89A-8455-5A76-B4366A5994A8}"/>
                </a:ext>
              </a:extLst>
            </p:cNvPr>
            <p:cNvSpPr/>
            <p:nvPr/>
          </p:nvSpPr>
          <p:spPr>
            <a:xfrm>
              <a:off x="3624825" y="3484086"/>
              <a:ext cx="160455" cy="907850"/>
            </a:xfrm>
            <a:prstGeom prst="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4" name="Freeform: Shape 15">
              <a:extLst>
                <a:ext uri="{FF2B5EF4-FFF2-40B4-BE49-F238E27FC236}">
                  <a16:creationId xmlns:a16="http://schemas.microsoft.com/office/drawing/2014/main" id="{3D64A2F4-E1E8-2FCD-8C88-641B1C7114AF}"/>
                </a:ext>
              </a:extLst>
            </p:cNvPr>
            <p:cNvSpPr/>
            <p:nvPr/>
          </p:nvSpPr>
          <p:spPr>
            <a:xfrm>
              <a:off x="2875426" y="2642951"/>
              <a:ext cx="1064072" cy="1741765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5" name="Rectangle 331">
              <a:extLst>
                <a:ext uri="{FF2B5EF4-FFF2-40B4-BE49-F238E27FC236}">
                  <a16:creationId xmlns:a16="http://schemas.microsoft.com/office/drawing/2014/main" id="{FD7D1577-41B9-0346-AEEA-82B83BDEDD01}"/>
                </a:ext>
              </a:extLst>
            </p:cNvPr>
            <p:cNvSpPr/>
            <p:nvPr/>
          </p:nvSpPr>
          <p:spPr>
            <a:xfrm>
              <a:off x="3251256" y="2173219"/>
              <a:ext cx="453796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14D09F7-4CFC-41F4-E8B6-81DA57056F40}"/>
                </a:ext>
              </a:extLst>
            </p:cNvPr>
            <p:cNvSpPr txBox="1"/>
            <p:nvPr/>
          </p:nvSpPr>
          <p:spPr>
            <a:xfrm>
              <a:off x="2983796" y="2320701"/>
              <a:ext cx="52955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900" kern="0" noProof="0" dirty="0"/>
                <a:t>P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&lt;0.0001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B0E26E1E-9336-0570-BC04-0D0B5585CDF8}"/>
                </a:ext>
              </a:extLst>
            </p:cNvPr>
            <p:cNvSpPr txBox="1"/>
            <p:nvPr/>
          </p:nvSpPr>
          <p:spPr>
            <a:xfrm>
              <a:off x="3507478" y="2312050"/>
              <a:ext cx="5216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900" kern="0" noProof="0" dirty="0"/>
                <a:t>P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&lt;0.0001</a:t>
              </a: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79C44AFA-BEC8-3B75-0EE2-C490EF782F2E}"/>
                </a:ext>
              </a:extLst>
            </p:cNvPr>
            <p:cNvSpPr txBox="1"/>
            <p:nvPr/>
          </p:nvSpPr>
          <p:spPr>
            <a:xfrm>
              <a:off x="3360605" y="1968333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ns</a:t>
              </a: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92260DC7-C027-E684-64A8-0E5F04E20080}"/>
                </a:ext>
              </a:extLst>
            </p:cNvPr>
            <p:cNvCxnSpPr>
              <a:cxnSpLocks/>
            </p:cNvCxnSpPr>
            <p:nvPr/>
          </p:nvCxnSpPr>
          <p:spPr>
            <a:xfrm>
              <a:off x="2820924" y="2642951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DEC5BA35-4378-BEBB-D2CA-EB64995E2372}"/>
                </a:ext>
              </a:extLst>
            </p:cNvPr>
            <p:cNvSpPr txBox="1"/>
            <p:nvPr/>
          </p:nvSpPr>
          <p:spPr>
            <a:xfrm>
              <a:off x="2555366" y="2570936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210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EA710230-E509-7185-38E1-0F189C1F565F}"/>
                </a:ext>
              </a:extLst>
            </p:cNvPr>
            <p:cNvSpPr txBox="1"/>
            <p:nvPr/>
          </p:nvSpPr>
          <p:spPr>
            <a:xfrm rot="16200000">
              <a:off x="3533099" y="3510982"/>
              <a:ext cx="1717001" cy="120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Lamina propria thickness (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μm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)</a:t>
              </a:r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D5B0BD-352C-93CE-6D05-16C1D928B948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3139405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356EE4C4-C53A-3CDB-CDDA-299612CBA59D}"/>
                </a:ext>
              </a:extLst>
            </p:cNvPr>
            <p:cNvSpPr txBox="1"/>
            <p:nvPr/>
          </p:nvSpPr>
          <p:spPr>
            <a:xfrm>
              <a:off x="4461240" y="3062461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50</a:t>
              </a: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B50BD9D-8CBD-D12A-DABA-028BA8011871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3387813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97860F6E-FF26-4FE8-F4A0-F9BA611A8A3A}"/>
                </a:ext>
              </a:extLst>
            </p:cNvPr>
            <p:cNvSpPr txBox="1"/>
            <p:nvPr/>
          </p:nvSpPr>
          <p:spPr>
            <a:xfrm>
              <a:off x="4461240" y="3310869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40</a:t>
              </a:r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D2F9AE-3138-824F-000E-0A0E2B9DCC0B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4130645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56D96C37-270B-FFB2-B143-D6D8892616C2}"/>
                </a:ext>
              </a:extLst>
            </p:cNvPr>
            <p:cNvSpPr txBox="1"/>
            <p:nvPr/>
          </p:nvSpPr>
          <p:spPr>
            <a:xfrm>
              <a:off x="4461240" y="4053701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10</a:t>
              </a: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1F4A468-10A2-975A-BCBE-FC4032311A8F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4384630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78E650D7-0BFE-E233-63C1-F63874F17483}"/>
                </a:ext>
              </a:extLst>
            </p:cNvPr>
            <p:cNvSpPr txBox="1"/>
            <p:nvPr/>
          </p:nvSpPr>
          <p:spPr>
            <a:xfrm>
              <a:off x="4461240" y="4307686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B1B5D448-A14D-12CC-31F1-2FD1AEA2E500}"/>
                </a:ext>
              </a:extLst>
            </p:cNvPr>
            <p:cNvSpPr/>
            <p:nvPr/>
          </p:nvSpPr>
          <p:spPr>
            <a:xfrm>
              <a:off x="4783143" y="4424724"/>
              <a:ext cx="504243" cy="1607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Vehicle</a:t>
              </a: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3805FC47-69AF-36FB-E283-FDB4A6F8B8D5}"/>
                </a:ext>
              </a:extLst>
            </p:cNvPr>
            <p:cNvSpPr/>
            <p:nvPr/>
          </p:nvSpPr>
          <p:spPr>
            <a:xfrm>
              <a:off x="5330177" y="4424724"/>
              <a:ext cx="514975" cy="1607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OXA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2FDFE64E-A9FE-27E5-F435-572C14FEDE79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3886143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E5A0D3C3-1CBA-F714-300E-6BC992A65043}"/>
                </a:ext>
              </a:extLst>
            </p:cNvPr>
            <p:cNvSpPr txBox="1"/>
            <p:nvPr/>
          </p:nvSpPr>
          <p:spPr>
            <a:xfrm>
              <a:off x="4461240" y="3809199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20</a:t>
              </a:r>
            </a:p>
          </p:txBody>
        </p: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C494383D-4E31-11DF-C826-8E28C7C7F5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3635667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EFEF554-A455-4DA1-9785-62C45CA0A7C4}"/>
                </a:ext>
              </a:extLst>
            </p:cNvPr>
            <p:cNvSpPr txBox="1"/>
            <p:nvPr/>
          </p:nvSpPr>
          <p:spPr>
            <a:xfrm>
              <a:off x="4461240" y="3558723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30</a:t>
              </a:r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F957DC57-56F6-A059-B189-B40B87EE2F82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97" y="2891353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64E750C3-BFFC-ADD4-0BBB-E3F9BD6D275F}"/>
                </a:ext>
              </a:extLst>
            </p:cNvPr>
            <p:cNvSpPr txBox="1"/>
            <p:nvPr/>
          </p:nvSpPr>
          <p:spPr>
            <a:xfrm>
              <a:off x="4461240" y="2814409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60</a:t>
              </a:r>
            </a:p>
          </p:txBody>
        </p: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F91B73B-E6AF-7C81-270D-ECF0808C0C82}"/>
                </a:ext>
              </a:extLst>
            </p:cNvPr>
            <p:cNvCxnSpPr>
              <a:cxnSpLocks/>
            </p:cNvCxnSpPr>
            <p:nvPr/>
          </p:nvCxnSpPr>
          <p:spPr>
            <a:xfrm>
              <a:off x="4729568" y="2642951"/>
              <a:ext cx="563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8013CC03-D033-3195-D8C8-D27605F34B88}"/>
                </a:ext>
              </a:extLst>
            </p:cNvPr>
            <p:cNvSpPr txBox="1"/>
            <p:nvPr/>
          </p:nvSpPr>
          <p:spPr>
            <a:xfrm>
              <a:off x="4464010" y="2570936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70</a:t>
              </a: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4FCB7D06-214B-7410-FEC9-CDC0DC5405D3}"/>
                </a:ext>
              </a:extLst>
            </p:cNvPr>
            <p:cNvSpPr/>
            <p:nvPr/>
          </p:nvSpPr>
          <p:spPr>
            <a:xfrm>
              <a:off x="5068842" y="3641842"/>
              <a:ext cx="160455" cy="741784"/>
            </a:xfrm>
            <a:prstGeom prst="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74D3EB91-5D93-54F0-5BD0-50B04E4CDF05}"/>
                </a:ext>
              </a:extLst>
            </p:cNvPr>
            <p:cNvGrpSpPr/>
            <p:nvPr/>
          </p:nvGrpSpPr>
          <p:grpSpPr>
            <a:xfrm>
              <a:off x="5107433" y="3610438"/>
              <a:ext cx="82021" cy="45719"/>
              <a:chOff x="1444060" y="3118875"/>
              <a:chExt cx="129699" cy="179336"/>
            </a:xfrm>
          </p:grpSpPr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4148A5C7-7392-EC12-310F-4C7C0FC2B5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09" y="3118875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2BB57851-45F0-68F1-544C-9DA26B0D2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0067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46ED22-80F8-6764-15E4-4472090425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293688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83E3AF7-CBCF-9AFD-A2F2-FFC772838E42}"/>
                </a:ext>
              </a:extLst>
            </p:cNvPr>
            <p:cNvGrpSpPr/>
            <p:nvPr/>
          </p:nvGrpSpPr>
          <p:grpSpPr>
            <a:xfrm>
              <a:off x="4929055" y="3536010"/>
              <a:ext cx="82021" cy="134585"/>
              <a:chOff x="1444060" y="3118875"/>
              <a:chExt cx="129699" cy="179336"/>
            </a:xfrm>
          </p:grpSpPr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4F340F8A-6DD5-5061-9161-5291A34693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09" y="3118875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93F47A7A-979C-F499-E459-C84495495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0067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2406C98B-3FAC-5C3E-D21A-7D6E6D8C6369}"/>
                </a:ext>
              </a:extLst>
            </p:cNvPr>
            <p:cNvSpPr/>
            <p:nvPr/>
          </p:nvSpPr>
          <p:spPr>
            <a:xfrm>
              <a:off x="4890798" y="3644223"/>
              <a:ext cx="160455" cy="739403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181D9031-BB2F-B626-248B-15DDDE6BAC97}"/>
                </a:ext>
              </a:extLst>
            </p:cNvPr>
            <p:cNvGrpSpPr/>
            <p:nvPr/>
          </p:nvGrpSpPr>
          <p:grpSpPr>
            <a:xfrm>
              <a:off x="5388293" y="2761778"/>
              <a:ext cx="82021" cy="277764"/>
              <a:chOff x="1444060" y="3118875"/>
              <a:chExt cx="129699" cy="179336"/>
            </a:xfrm>
          </p:grpSpPr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95AEDD10-EEDC-0291-1941-D7EF1411D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09" y="3118875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230DFAC4-6F8B-DCF8-15FC-1A1B98E44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0067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BE057058-71C4-C8E1-F66E-49FE54AFFBA8}"/>
                </a:ext>
              </a:extLst>
            </p:cNvPr>
            <p:cNvSpPr/>
            <p:nvPr/>
          </p:nvSpPr>
          <p:spPr>
            <a:xfrm>
              <a:off x="5351280" y="2937344"/>
              <a:ext cx="160455" cy="1446282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2E52F4D9-835B-4B17-1C36-1CACEAEF6B2A}"/>
                </a:ext>
              </a:extLst>
            </p:cNvPr>
            <p:cNvSpPr/>
            <p:nvPr/>
          </p:nvSpPr>
          <p:spPr>
            <a:xfrm>
              <a:off x="5529324" y="3644223"/>
              <a:ext cx="160455" cy="739403"/>
            </a:xfrm>
            <a:prstGeom prst="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C3296F7-D579-FCB0-C769-026898D8C087}"/>
                </a:ext>
              </a:extLst>
            </p:cNvPr>
            <p:cNvGrpSpPr/>
            <p:nvPr/>
          </p:nvGrpSpPr>
          <p:grpSpPr>
            <a:xfrm>
              <a:off x="5564806" y="3553961"/>
              <a:ext cx="82021" cy="163412"/>
              <a:chOff x="1444060" y="3118875"/>
              <a:chExt cx="129699" cy="179336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E53EF5A7-313F-A3C3-230B-33589577D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909" y="3118875"/>
                <a:ext cx="0" cy="17933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630F14C-8F61-CE64-2A98-E64B6A854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120067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649C8D2-E713-B43B-EF0B-36D1B783C2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060" y="3293688"/>
                <a:ext cx="12969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77" name="Freeform: Shape 15">
              <a:extLst>
                <a:ext uri="{FF2B5EF4-FFF2-40B4-BE49-F238E27FC236}">
                  <a16:creationId xmlns:a16="http://schemas.microsoft.com/office/drawing/2014/main" id="{7F29AC01-1D50-AC91-C48C-20091078D903}"/>
                </a:ext>
              </a:extLst>
            </p:cNvPr>
            <p:cNvSpPr/>
            <p:nvPr/>
          </p:nvSpPr>
          <p:spPr>
            <a:xfrm>
              <a:off x="4784070" y="2642951"/>
              <a:ext cx="1064072" cy="1741765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3F78A542-7544-88AB-5FB8-7A6CD6D1CAFC}"/>
                </a:ext>
              </a:extLst>
            </p:cNvPr>
            <p:cNvSpPr txBox="1"/>
            <p:nvPr/>
          </p:nvSpPr>
          <p:spPr>
            <a:xfrm>
              <a:off x="4898027" y="2388173"/>
              <a:ext cx="528064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900" kern="0" noProof="0" dirty="0"/>
                <a:t>P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&lt;0.0001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C59F21F7-6882-139E-5684-3879AE09C0D8}"/>
                </a:ext>
              </a:extLst>
            </p:cNvPr>
            <p:cNvSpPr txBox="1"/>
            <p:nvPr/>
          </p:nvSpPr>
          <p:spPr>
            <a:xfrm>
              <a:off x="5406121" y="2388173"/>
              <a:ext cx="548010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900" kern="0" noProof="0" dirty="0"/>
                <a:t>P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&lt;0.0001</a:t>
              </a:r>
            </a:p>
          </p:txBody>
        </p:sp>
        <p:sp>
          <p:nvSpPr>
            <p:cNvPr id="380" name="Rectangle 331">
              <a:extLst>
                <a:ext uri="{FF2B5EF4-FFF2-40B4-BE49-F238E27FC236}">
                  <a16:creationId xmlns:a16="http://schemas.microsoft.com/office/drawing/2014/main" id="{64F145BC-0E99-C63C-436A-5CE996AE3A0B}"/>
                </a:ext>
              </a:extLst>
            </p:cNvPr>
            <p:cNvSpPr/>
            <p:nvPr/>
          </p:nvSpPr>
          <p:spPr>
            <a:xfrm>
              <a:off x="5151967" y="2246014"/>
              <a:ext cx="459697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B500B377-1BD2-5CA4-29FA-BC2C72062EB0}"/>
                </a:ext>
              </a:extLst>
            </p:cNvPr>
            <p:cNvSpPr txBox="1"/>
            <p:nvPr/>
          </p:nvSpPr>
          <p:spPr>
            <a:xfrm>
              <a:off x="5247712" y="2050263"/>
              <a:ext cx="24663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ns</a:t>
              </a:r>
            </a:p>
          </p:txBody>
        </p:sp>
        <p:sp>
          <p:nvSpPr>
            <p:cNvPr id="392" name="Rectangle 331">
              <a:extLst>
                <a:ext uri="{FF2B5EF4-FFF2-40B4-BE49-F238E27FC236}">
                  <a16:creationId xmlns:a16="http://schemas.microsoft.com/office/drawing/2014/main" id="{B9536207-BFEA-A9F9-647E-2D429CE6527D}"/>
                </a:ext>
              </a:extLst>
            </p:cNvPr>
            <p:cNvSpPr/>
            <p:nvPr/>
          </p:nvSpPr>
          <p:spPr>
            <a:xfrm>
              <a:off x="1186434" y="2691299"/>
              <a:ext cx="453796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3" name="Rectangle 331">
              <a:extLst>
                <a:ext uri="{FF2B5EF4-FFF2-40B4-BE49-F238E27FC236}">
                  <a16:creationId xmlns:a16="http://schemas.microsoft.com/office/drawing/2014/main" id="{79846DEE-51AC-774E-CEC7-F15DD4CD576F}"/>
                </a:ext>
              </a:extLst>
            </p:cNvPr>
            <p:cNvSpPr/>
            <p:nvPr/>
          </p:nvSpPr>
          <p:spPr>
            <a:xfrm>
              <a:off x="1677765" y="2693680"/>
              <a:ext cx="1764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4" name="Rectangle 331">
              <a:extLst>
                <a:ext uri="{FF2B5EF4-FFF2-40B4-BE49-F238E27FC236}">
                  <a16:creationId xmlns:a16="http://schemas.microsoft.com/office/drawing/2014/main" id="{E5020797-0666-128B-074B-8E8658C0B33B}"/>
                </a:ext>
              </a:extLst>
            </p:cNvPr>
            <p:cNvSpPr/>
            <p:nvPr/>
          </p:nvSpPr>
          <p:spPr>
            <a:xfrm>
              <a:off x="3051522" y="2478423"/>
              <a:ext cx="4392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5" name="Rectangle 331">
              <a:extLst>
                <a:ext uri="{FF2B5EF4-FFF2-40B4-BE49-F238E27FC236}">
                  <a16:creationId xmlns:a16="http://schemas.microsoft.com/office/drawing/2014/main" id="{F129B3C2-F0BA-7A14-D7C2-686A7ADD6E58}"/>
                </a:ext>
              </a:extLst>
            </p:cNvPr>
            <p:cNvSpPr/>
            <p:nvPr/>
          </p:nvSpPr>
          <p:spPr>
            <a:xfrm>
              <a:off x="3539678" y="2478425"/>
              <a:ext cx="1656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6" name="Rectangle 331">
              <a:extLst>
                <a:ext uri="{FF2B5EF4-FFF2-40B4-BE49-F238E27FC236}">
                  <a16:creationId xmlns:a16="http://schemas.microsoft.com/office/drawing/2014/main" id="{AF9BE3C8-A456-6979-011A-74F23AE83DAD}"/>
                </a:ext>
              </a:extLst>
            </p:cNvPr>
            <p:cNvSpPr/>
            <p:nvPr/>
          </p:nvSpPr>
          <p:spPr>
            <a:xfrm>
              <a:off x="4963665" y="2554951"/>
              <a:ext cx="4392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7" name="Rectangle 331">
              <a:extLst>
                <a:ext uri="{FF2B5EF4-FFF2-40B4-BE49-F238E27FC236}">
                  <a16:creationId xmlns:a16="http://schemas.microsoft.com/office/drawing/2014/main" id="{455E781C-13D5-74F6-C145-E8B26782FF91}"/>
                </a:ext>
              </a:extLst>
            </p:cNvPr>
            <p:cNvSpPr/>
            <p:nvPr/>
          </p:nvSpPr>
          <p:spPr>
            <a:xfrm>
              <a:off x="5447058" y="2554249"/>
              <a:ext cx="165600" cy="115621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18340504-1B35-54EC-917D-83F50CE1772F}"/>
                </a:ext>
              </a:extLst>
            </p:cNvPr>
            <p:cNvSpPr/>
            <p:nvPr/>
          </p:nvSpPr>
          <p:spPr>
            <a:xfrm>
              <a:off x="2986299" y="3473984"/>
              <a:ext cx="160455" cy="906045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8771E6B-D274-9F77-7C48-D788AC5EE22F}"/>
                </a:ext>
              </a:extLst>
            </p:cNvPr>
            <p:cNvCxnSpPr>
              <a:cxnSpLocks/>
            </p:cNvCxnSpPr>
            <p:nvPr/>
          </p:nvCxnSpPr>
          <p:spPr>
            <a:xfrm>
              <a:off x="1618106" y="2905240"/>
              <a:ext cx="820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42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3C838-1311-30EB-9A4C-1B16048EF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309F0-40B9-265A-7CF2-CBB7A2ED651A}"/>
              </a:ext>
            </a:extLst>
          </p:cNvPr>
          <p:cNvSpPr/>
          <p:nvPr/>
        </p:nvSpPr>
        <p:spPr>
          <a:xfrm>
            <a:off x="479425" y="1412877"/>
            <a:ext cx="5467140" cy="4357686"/>
          </a:xfrm>
          <a:prstGeom prst="rect">
            <a:avLst/>
          </a:prstGeom>
          <a:solidFill>
            <a:srgbClr val="E9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2E7A9-6C75-600E-6F67-3F44CA8C984C}"/>
              </a:ext>
            </a:extLst>
          </p:cNvPr>
          <p:cNvSpPr/>
          <p:nvPr/>
        </p:nvSpPr>
        <p:spPr>
          <a:xfrm>
            <a:off x="6245435" y="1414295"/>
            <a:ext cx="5467140" cy="435634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AAE2B-451E-8E21-EEF1-843F64193BFB}"/>
              </a:ext>
            </a:extLst>
          </p:cNvPr>
          <p:cNvSpPr/>
          <p:nvPr/>
        </p:nvSpPr>
        <p:spPr>
          <a:xfrm>
            <a:off x="479425" y="1412876"/>
            <a:ext cx="5467140" cy="5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Esophageal levels of T2 cytokines and mast cells</a:t>
            </a:r>
            <a:r>
              <a:rPr lang="en-US" sz="1600" b="1" baseline="30000" noProof="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23502-1EA2-A37A-32AC-5907F8D9CBCA}"/>
              </a:ext>
            </a:extLst>
          </p:cNvPr>
          <p:cNvSpPr/>
          <p:nvPr/>
        </p:nvSpPr>
        <p:spPr>
          <a:xfrm>
            <a:off x="6245435" y="1412876"/>
            <a:ext cx="5467140" cy="5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/>
              <a:t>Muscle tension in response to methacholine challenge</a:t>
            </a:r>
            <a:r>
              <a:rPr lang="en-US" sz="1600" b="1" baseline="30000" noProof="0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75579-A9FA-7D21-B286-ED575CE4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>
            <a:normAutofit/>
          </a:bodyPr>
          <a:lstStyle/>
          <a:p>
            <a:r>
              <a:rPr lang="en-US" noProof="0"/>
              <a:t>IL-33 is implicated in symptomology and</a:t>
            </a:r>
            <a:br>
              <a:rPr lang="en-US" noProof="0"/>
            </a:br>
            <a:r>
              <a:rPr lang="en-US" noProof="0"/>
              <a:t>pathophysiology of EoE</a:t>
            </a:r>
            <a:endParaRPr lang="en-US" noProof="0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7B89E69-4D26-0361-1AD2-A0D82C563E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EoE, eosinophilic esophagitis; IL, interleukin; ns, not significant; T2, type 2; WT, wild-type</a:t>
            </a:r>
            <a:br>
              <a:rPr lang="en-US" sz="1000" dirty="0"/>
            </a:br>
            <a:r>
              <a:rPr lang="en-US" sz="1000" dirty="0"/>
              <a:t>1. Masuda MY, et al</a:t>
            </a:r>
            <a:r>
              <a:rPr lang="en-US" sz="1000" i="1" dirty="0"/>
              <a:t>. J Allergy Clin Immunol. </a:t>
            </a:r>
            <a:r>
              <a:rPr lang="en-US" sz="1000" dirty="0"/>
              <a:t>2024;153:1355–1368; 2. Venturelli N, et al. </a:t>
            </a:r>
            <a:r>
              <a:rPr lang="en-US" sz="1000" i="1" dirty="0"/>
              <a:t>J Allergy Clin Immunol. </a:t>
            </a:r>
            <a:r>
              <a:rPr lang="en-US" sz="1000"/>
              <a:t>2016;138:1367–1380.e5.</a:t>
            </a:r>
            <a:endParaRPr lang="en-US" sz="1000" dirty="0"/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20A79E50-9B77-7D4D-3514-EE31A9267075}"/>
              </a:ext>
            </a:extLst>
          </p:cNvPr>
          <p:cNvSpPr/>
          <p:nvPr/>
        </p:nvSpPr>
        <p:spPr>
          <a:xfrm>
            <a:off x="457201" y="1257300"/>
            <a:ext cx="11280806" cy="4572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t" anchorCtr="0"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7BED9EDF-7648-684D-8412-CDD44088570B}"/>
              </a:ext>
            </a:extLst>
          </p:cNvPr>
          <p:cNvSpPr/>
          <p:nvPr/>
        </p:nvSpPr>
        <p:spPr>
          <a:xfrm>
            <a:off x="11088603" y="507703"/>
            <a:ext cx="641599" cy="4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41F8A7-C72F-CCAF-18E8-BE19E0949DA3}"/>
              </a:ext>
            </a:extLst>
          </p:cNvPr>
          <p:cNvSpPr/>
          <p:nvPr/>
        </p:nvSpPr>
        <p:spPr>
          <a:xfrm>
            <a:off x="522327" y="4559702"/>
            <a:ext cx="5381336" cy="121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t"/>
          <a:lstStyle/>
          <a:p>
            <a:pPr marL="288000" marR="0" lvl="0" indent="-288000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tabLst/>
              <a:defRPr/>
            </a:pP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Mice with increased expression of IL-33 (EoE33 mice) in the esophageal epithelium demonstrated </a:t>
            </a: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EoE-like pathology</a:t>
            </a: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,</a:t>
            </a:r>
            <a:b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as well as a </a:t>
            </a: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failure to thrive</a:t>
            </a:r>
            <a:r>
              <a:rPr lang="en-US" sz="1400" baseline="300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Increased T2 cytokines, including IL-13 and IL-4, eosinophil and mast cell infiltration, and tissue remodeling were observed</a:t>
            </a:r>
            <a:r>
              <a:rPr lang="en-US" sz="1200" baseline="300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A928A-7B17-116E-AB0D-5301157D6D71}"/>
              </a:ext>
            </a:extLst>
          </p:cNvPr>
          <p:cNvSpPr/>
          <p:nvPr/>
        </p:nvSpPr>
        <p:spPr>
          <a:xfrm>
            <a:off x="6293725" y="4559701"/>
            <a:ext cx="5370560" cy="1085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t"/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Esophageal muscle tension </a:t>
            </a: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in response to methacholine was </a:t>
            </a: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increased in mice with IL-33-induced EoE</a:t>
            </a: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, compared with WT</a:t>
            </a:r>
            <a:r>
              <a:rPr lang="en-US" sz="1400" baseline="300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5000"/>
              <a:buBlip>
                <a:blip r:embed="rId3"/>
              </a:buBlip>
              <a:defRPr/>
            </a:pP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The </a:t>
            </a: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IL-33-ST2 axis </a:t>
            </a: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has also been implicated in the </a:t>
            </a: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development </a:t>
            </a:r>
            <a:b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b="1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of EoE</a:t>
            </a: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 in a murine model</a:t>
            </a:r>
            <a:r>
              <a:rPr lang="en-US" sz="1400" baseline="300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A05BBB-1539-C53F-F2D6-2951D6B6A7F1}"/>
              </a:ext>
            </a:extLst>
          </p:cNvPr>
          <p:cNvGrpSpPr/>
          <p:nvPr/>
        </p:nvGrpSpPr>
        <p:grpSpPr>
          <a:xfrm>
            <a:off x="631281" y="1975097"/>
            <a:ext cx="5131565" cy="2482604"/>
            <a:chOff x="631281" y="2102096"/>
            <a:chExt cx="5131565" cy="26542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EE5B4D-277B-C52C-C9F7-5285CDCABF7A}"/>
                </a:ext>
              </a:extLst>
            </p:cNvPr>
            <p:cNvSpPr/>
            <p:nvPr/>
          </p:nvSpPr>
          <p:spPr>
            <a:xfrm>
              <a:off x="1045034" y="4505573"/>
              <a:ext cx="289097" cy="46498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1E8043-07A4-78E4-906B-210E56F572C8}"/>
                </a:ext>
              </a:extLst>
            </p:cNvPr>
            <p:cNvSpPr/>
            <p:nvPr/>
          </p:nvSpPr>
          <p:spPr>
            <a:xfrm>
              <a:off x="1504613" y="3518225"/>
              <a:ext cx="289097" cy="10338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21427721-8151-BB36-9EB0-9E47DAE5D087}"/>
                </a:ext>
              </a:extLst>
            </p:cNvPr>
            <p:cNvSpPr/>
            <p:nvPr/>
          </p:nvSpPr>
          <p:spPr>
            <a:xfrm>
              <a:off x="987995" y="2308267"/>
              <a:ext cx="873692" cy="2243807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0CEB93-BBA6-06A3-7650-F2D3E6D90C6E}"/>
                </a:ext>
              </a:extLst>
            </p:cNvPr>
            <p:cNvCxnSpPr/>
            <p:nvPr/>
          </p:nvCxnSpPr>
          <p:spPr>
            <a:xfrm>
              <a:off x="940969" y="2310209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96193A-EDC9-C3DC-9D75-D81A955CAC8E}"/>
                </a:ext>
              </a:extLst>
            </p:cNvPr>
            <p:cNvSpPr txBox="1"/>
            <p:nvPr/>
          </p:nvSpPr>
          <p:spPr>
            <a:xfrm>
              <a:off x="722924" y="2236967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038F6-EFD6-AD7B-7981-CF965DFD02E4}"/>
                </a:ext>
              </a:extLst>
            </p:cNvPr>
            <p:cNvSpPr txBox="1"/>
            <p:nvPr/>
          </p:nvSpPr>
          <p:spPr>
            <a:xfrm rot="16200000">
              <a:off x="-430414" y="3369964"/>
              <a:ext cx="2243807" cy="120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IL-4 (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/mg)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911D096-1976-F80F-DAC4-B1FE851A25F5}"/>
                </a:ext>
              </a:extLst>
            </p:cNvPr>
            <p:cNvCxnSpPr>
              <a:cxnSpLocks/>
            </p:cNvCxnSpPr>
            <p:nvPr/>
          </p:nvCxnSpPr>
          <p:spPr>
            <a:xfrm>
              <a:off x="940969" y="3208824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DF87F-0EA0-D04B-9FFE-A1DF9D0DB9A0}"/>
                </a:ext>
              </a:extLst>
            </p:cNvPr>
            <p:cNvSpPr txBox="1"/>
            <p:nvPr/>
          </p:nvSpPr>
          <p:spPr>
            <a:xfrm>
              <a:off x="722924" y="3130569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30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877B25A-DD5C-92A8-B788-32AEA04F5DE2}"/>
                </a:ext>
              </a:extLst>
            </p:cNvPr>
            <p:cNvCxnSpPr/>
            <p:nvPr/>
          </p:nvCxnSpPr>
          <p:spPr>
            <a:xfrm>
              <a:off x="940969" y="2762464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32E348-81EF-922C-7ACB-AFF6A67A0A6E}"/>
                </a:ext>
              </a:extLst>
            </p:cNvPr>
            <p:cNvSpPr txBox="1"/>
            <p:nvPr/>
          </p:nvSpPr>
          <p:spPr>
            <a:xfrm>
              <a:off x="722924" y="2689223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40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4963BD-0D28-B706-1B5A-99CDDF9C6244}"/>
                </a:ext>
              </a:extLst>
            </p:cNvPr>
            <p:cNvCxnSpPr>
              <a:cxnSpLocks/>
            </p:cNvCxnSpPr>
            <p:nvPr/>
          </p:nvCxnSpPr>
          <p:spPr>
            <a:xfrm>
              <a:off x="940969" y="3655557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403CF6-94BB-8C01-A63A-4A235CFF98FC}"/>
                </a:ext>
              </a:extLst>
            </p:cNvPr>
            <p:cNvSpPr txBox="1"/>
            <p:nvPr/>
          </p:nvSpPr>
          <p:spPr>
            <a:xfrm>
              <a:off x="722924" y="3577302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51A1F1-E2EC-6D89-D76C-0639FB416887}"/>
                </a:ext>
              </a:extLst>
            </p:cNvPr>
            <p:cNvCxnSpPr>
              <a:cxnSpLocks/>
            </p:cNvCxnSpPr>
            <p:nvPr/>
          </p:nvCxnSpPr>
          <p:spPr>
            <a:xfrm>
              <a:off x="940969" y="4103315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5366F8-3FE5-8464-8308-0856BD4E599F}"/>
                </a:ext>
              </a:extLst>
            </p:cNvPr>
            <p:cNvSpPr txBox="1"/>
            <p:nvPr/>
          </p:nvSpPr>
          <p:spPr>
            <a:xfrm>
              <a:off x="722924" y="4025060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04E156-AB7D-F14F-74A2-C01000E8E87E}"/>
                </a:ext>
              </a:extLst>
            </p:cNvPr>
            <p:cNvCxnSpPr>
              <a:cxnSpLocks/>
            </p:cNvCxnSpPr>
            <p:nvPr/>
          </p:nvCxnSpPr>
          <p:spPr>
            <a:xfrm>
              <a:off x="940969" y="4551986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050A9A-047A-F2A2-8487-5ED5B8145B51}"/>
                </a:ext>
              </a:extLst>
            </p:cNvPr>
            <p:cNvSpPr txBox="1"/>
            <p:nvPr/>
          </p:nvSpPr>
          <p:spPr>
            <a:xfrm>
              <a:off x="722924" y="4473732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C787A90-406A-CF9C-8EEB-E59014B86E97}"/>
                </a:ext>
              </a:extLst>
            </p:cNvPr>
            <p:cNvSpPr/>
            <p:nvPr/>
          </p:nvSpPr>
          <p:spPr>
            <a:xfrm>
              <a:off x="990890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WT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1239CB9-7618-B3AC-7EA7-E92926024E1E}"/>
                </a:ext>
              </a:extLst>
            </p:cNvPr>
            <p:cNvSpPr/>
            <p:nvPr/>
          </p:nvSpPr>
          <p:spPr>
            <a:xfrm>
              <a:off x="1449459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EoE33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C31B42F-BBE4-D7D5-9C4A-883CB2E40298}"/>
                </a:ext>
              </a:extLst>
            </p:cNvPr>
            <p:cNvCxnSpPr>
              <a:cxnSpLocks/>
            </p:cNvCxnSpPr>
            <p:nvPr/>
          </p:nvCxnSpPr>
          <p:spPr>
            <a:xfrm>
              <a:off x="1194274" y="4481086"/>
              <a:ext cx="0" cy="682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7D93F2D-D975-250F-F22B-350B6A9A3E6B}"/>
                </a:ext>
              </a:extLst>
            </p:cNvPr>
            <p:cNvCxnSpPr>
              <a:cxnSpLocks/>
            </p:cNvCxnSpPr>
            <p:nvPr/>
          </p:nvCxnSpPr>
          <p:spPr>
            <a:xfrm>
              <a:off x="1134279" y="4482458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E183345-C132-B444-04D0-F4004829262E}"/>
                </a:ext>
              </a:extLst>
            </p:cNvPr>
            <p:cNvCxnSpPr>
              <a:cxnSpLocks/>
            </p:cNvCxnSpPr>
            <p:nvPr/>
          </p:nvCxnSpPr>
          <p:spPr>
            <a:xfrm>
              <a:off x="1650981" y="3350367"/>
              <a:ext cx="0" cy="1823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D31E850-C3C3-B141-8B4D-12E53926D68B}"/>
                </a:ext>
              </a:extLst>
            </p:cNvPr>
            <p:cNvCxnSpPr>
              <a:cxnSpLocks/>
            </p:cNvCxnSpPr>
            <p:nvPr/>
          </p:nvCxnSpPr>
          <p:spPr>
            <a:xfrm>
              <a:off x="1590987" y="3354032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FC2F237-8DA7-7AE8-3C00-9FF3C62DBDA1}"/>
                </a:ext>
              </a:extLst>
            </p:cNvPr>
            <p:cNvGrpSpPr/>
            <p:nvPr/>
          </p:nvGrpSpPr>
          <p:grpSpPr>
            <a:xfrm>
              <a:off x="1049735" y="4367262"/>
              <a:ext cx="294312" cy="225137"/>
              <a:chOff x="1007357" y="5416346"/>
              <a:chExt cx="335668" cy="221367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FE86F813-839E-8596-7027-1E90B1617B31}"/>
                  </a:ext>
                </a:extLst>
              </p:cNvPr>
              <p:cNvSpPr/>
              <p:nvPr/>
            </p:nvSpPr>
            <p:spPr>
              <a:xfrm>
                <a:off x="1162138" y="5416346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09E2A81-DBDE-067D-DB01-D08E5930565F}"/>
                  </a:ext>
                </a:extLst>
              </p:cNvPr>
              <p:cNvSpPr/>
              <p:nvPr/>
            </p:nvSpPr>
            <p:spPr>
              <a:xfrm>
                <a:off x="1104988" y="544492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96401C5-D6D3-937A-D9AE-A63D0FC13561}"/>
                  </a:ext>
                </a:extLst>
              </p:cNvPr>
              <p:cNvSpPr/>
              <p:nvPr/>
            </p:nvSpPr>
            <p:spPr>
              <a:xfrm>
                <a:off x="1266913" y="554493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53F576B-216C-34ED-9DB1-F423C83CA351}"/>
                  </a:ext>
                </a:extLst>
              </p:cNvPr>
              <p:cNvSpPr/>
              <p:nvPr/>
            </p:nvSpPr>
            <p:spPr>
              <a:xfrm>
                <a:off x="1221669" y="556160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438ED468-8220-D0F9-73CA-7D6C52632920}"/>
                  </a:ext>
                </a:extLst>
              </p:cNvPr>
              <p:cNvSpPr/>
              <p:nvPr/>
            </p:nvSpPr>
            <p:spPr>
              <a:xfrm>
                <a:off x="1059744" y="550445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C7875F72-190C-B297-7159-FEC4B965FFF2}"/>
                  </a:ext>
                </a:extLst>
              </p:cNvPr>
              <p:cNvSpPr/>
              <p:nvPr/>
            </p:nvSpPr>
            <p:spPr>
              <a:xfrm>
                <a:off x="1007357" y="556160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C4360D4-8C67-5340-0A8E-F22BF420537B}"/>
                  </a:ext>
                </a:extLst>
              </p:cNvPr>
              <p:cNvSpPr/>
              <p:nvPr/>
            </p:nvSpPr>
            <p:spPr>
              <a:xfrm>
                <a:off x="1112132" y="5556839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CE638984-5106-7D18-46F9-AAE1B389B9CA}"/>
                  </a:ext>
                </a:extLst>
              </p:cNvPr>
              <p:cNvSpPr/>
              <p:nvPr/>
            </p:nvSpPr>
            <p:spPr>
              <a:xfrm>
                <a:off x="1157376" y="552826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3D65F1D-A94E-74C3-93A8-772634353318}"/>
                </a:ext>
              </a:extLst>
            </p:cNvPr>
            <p:cNvGrpSpPr/>
            <p:nvPr/>
          </p:nvGrpSpPr>
          <p:grpSpPr>
            <a:xfrm>
              <a:off x="1557016" y="2762464"/>
              <a:ext cx="185742" cy="1472364"/>
              <a:chOff x="1497941" y="3838418"/>
              <a:chExt cx="211843" cy="1447711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F6560A4-828F-23C9-6D52-E5DE5BD526FF}"/>
                  </a:ext>
                </a:extLst>
              </p:cNvPr>
              <p:cNvSpPr/>
              <p:nvPr/>
            </p:nvSpPr>
            <p:spPr>
              <a:xfrm>
                <a:off x="1564616" y="5210017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257CDF9D-F8F8-C40C-676B-42C29BA095E2}"/>
                  </a:ext>
                </a:extLst>
              </p:cNvPr>
              <p:cNvSpPr/>
              <p:nvPr/>
            </p:nvSpPr>
            <p:spPr>
              <a:xfrm>
                <a:off x="1624147" y="482663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EA17527E-87E5-9E12-C734-DC9B02F2B960}"/>
                  </a:ext>
                </a:extLst>
              </p:cNvPr>
              <p:cNvSpPr/>
              <p:nvPr/>
            </p:nvSpPr>
            <p:spPr>
              <a:xfrm>
                <a:off x="1497941" y="480758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B78C47EB-D386-8672-59D7-80BBD495DE75}"/>
                  </a:ext>
                </a:extLst>
              </p:cNvPr>
              <p:cNvSpPr/>
              <p:nvPr/>
            </p:nvSpPr>
            <p:spPr>
              <a:xfrm>
                <a:off x="1633672" y="4681380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7F70FB4-0BE4-5E84-557A-5B9D032F0865}"/>
                  </a:ext>
                </a:extLst>
              </p:cNvPr>
              <p:cNvSpPr/>
              <p:nvPr/>
            </p:nvSpPr>
            <p:spPr>
              <a:xfrm>
                <a:off x="1497941" y="4621848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133EAC3E-5052-5977-FF28-7C25E531AA8F}"/>
                  </a:ext>
                </a:extLst>
              </p:cNvPr>
              <p:cNvSpPr/>
              <p:nvPr/>
            </p:nvSpPr>
            <p:spPr>
              <a:xfrm>
                <a:off x="1564616" y="4300380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56C1C8C-9D14-EAE5-8D06-3A61434B7C1C}"/>
                  </a:ext>
                </a:extLst>
              </p:cNvPr>
              <p:cNvSpPr/>
              <p:nvPr/>
            </p:nvSpPr>
            <p:spPr>
              <a:xfrm>
                <a:off x="1564616" y="406225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116BE5E4-D9A5-2626-6FF5-5BBCFF26AEEF}"/>
                  </a:ext>
                </a:extLst>
              </p:cNvPr>
              <p:cNvSpPr/>
              <p:nvPr/>
            </p:nvSpPr>
            <p:spPr>
              <a:xfrm>
                <a:off x="1564616" y="3838418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59" name="Rectangle 331">
              <a:extLst>
                <a:ext uri="{FF2B5EF4-FFF2-40B4-BE49-F238E27FC236}">
                  <a16:creationId xmlns:a16="http://schemas.microsoft.com/office/drawing/2014/main" id="{B4C6E0B9-D423-458C-216B-1307EEFCF551}"/>
                </a:ext>
              </a:extLst>
            </p:cNvPr>
            <p:cNvSpPr/>
            <p:nvPr/>
          </p:nvSpPr>
          <p:spPr>
            <a:xfrm>
              <a:off x="1195707" y="2633673"/>
              <a:ext cx="456548" cy="7405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6DD4845-C003-4946-030F-B4334DB6E079}"/>
                </a:ext>
              </a:extLst>
            </p:cNvPr>
            <p:cNvSpPr/>
            <p:nvPr/>
          </p:nvSpPr>
          <p:spPr>
            <a:xfrm>
              <a:off x="2376201" y="4477259"/>
              <a:ext cx="289096" cy="7481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1C23472-C97A-7862-B6F6-EA967B5AD25D}"/>
                </a:ext>
              </a:extLst>
            </p:cNvPr>
            <p:cNvSpPr/>
            <p:nvPr/>
          </p:nvSpPr>
          <p:spPr>
            <a:xfrm>
              <a:off x="2827008" y="4070396"/>
              <a:ext cx="289096" cy="481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2" name="Freeform: Shape 21">
              <a:extLst>
                <a:ext uri="{FF2B5EF4-FFF2-40B4-BE49-F238E27FC236}">
                  <a16:creationId xmlns:a16="http://schemas.microsoft.com/office/drawing/2014/main" id="{FE5FDE13-980F-BFD9-C3E5-7886F9143E9B}"/>
                </a:ext>
              </a:extLst>
            </p:cNvPr>
            <p:cNvSpPr/>
            <p:nvPr/>
          </p:nvSpPr>
          <p:spPr>
            <a:xfrm>
              <a:off x="2305087" y="2308267"/>
              <a:ext cx="873690" cy="2243807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6D81989-0BF2-1A2D-36AE-09EC66C9A7C5}"/>
                </a:ext>
              </a:extLst>
            </p:cNvPr>
            <p:cNvCxnSpPr/>
            <p:nvPr/>
          </p:nvCxnSpPr>
          <p:spPr>
            <a:xfrm>
              <a:off x="2258060" y="2310209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3FD6153-9E36-B80A-94FE-C345E998F8D6}"/>
                </a:ext>
              </a:extLst>
            </p:cNvPr>
            <p:cNvSpPr txBox="1"/>
            <p:nvPr/>
          </p:nvSpPr>
          <p:spPr>
            <a:xfrm>
              <a:off x="2040016" y="2236967"/>
              <a:ext cx="20250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26AD9E7-33AA-9964-DA1C-524E04175D52}"/>
                </a:ext>
              </a:extLst>
            </p:cNvPr>
            <p:cNvSpPr txBox="1"/>
            <p:nvPr/>
          </p:nvSpPr>
          <p:spPr>
            <a:xfrm rot="16200000">
              <a:off x="883699" y="3369963"/>
              <a:ext cx="2243807" cy="120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IL-5 (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/mg)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D52666D-9016-4BFC-D196-A2A2FCF63880}"/>
                </a:ext>
              </a:extLst>
            </p:cNvPr>
            <p:cNvCxnSpPr>
              <a:cxnSpLocks/>
            </p:cNvCxnSpPr>
            <p:nvPr/>
          </p:nvCxnSpPr>
          <p:spPr>
            <a:xfrm>
              <a:off x="2258060" y="3064868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6BB8CBC-E095-4D8A-F30D-4B3FEE7E067A}"/>
                </a:ext>
              </a:extLst>
            </p:cNvPr>
            <p:cNvSpPr txBox="1"/>
            <p:nvPr/>
          </p:nvSpPr>
          <p:spPr>
            <a:xfrm>
              <a:off x="2040016" y="2986614"/>
              <a:ext cx="20250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100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3D603-A50F-76FD-BE51-690371312663}"/>
                </a:ext>
              </a:extLst>
            </p:cNvPr>
            <p:cNvCxnSpPr>
              <a:cxnSpLocks/>
            </p:cNvCxnSpPr>
            <p:nvPr/>
          </p:nvCxnSpPr>
          <p:spPr>
            <a:xfrm>
              <a:off x="2258060" y="3806160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23FF6ED-B9A3-BD7A-4895-B0A7E6D8131D}"/>
                </a:ext>
              </a:extLst>
            </p:cNvPr>
            <p:cNvSpPr txBox="1"/>
            <p:nvPr/>
          </p:nvSpPr>
          <p:spPr>
            <a:xfrm>
              <a:off x="2040016" y="3727906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50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01739FA-D066-421D-3BD5-BA0484C1E4E4}"/>
                </a:ext>
              </a:extLst>
            </p:cNvPr>
            <p:cNvCxnSpPr>
              <a:cxnSpLocks/>
            </p:cNvCxnSpPr>
            <p:nvPr/>
          </p:nvCxnSpPr>
          <p:spPr>
            <a:xfrm>
              <a:off x="2258060" y="4552071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7AF0493-36C1-D184-62A6-49C611268EB6}"/>
                </a:ext>
              </a:extLst>
            </p:cNvPr>
            <p:cNvSpPr txBox="1"/>
            <p:nvPr/>
          </p:nvSpPr>
          <p:spPr>
            <a:xfrm>
              <a:off x="2040016" y="4473816"/>
              <a:ext cx="202505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3F48F4C-16E0-CE37-CD28-C87F8319561E}"/>
                </a:ext>
              </a:extLst>
            </p:cNvPr>
            <p:cNvCxnSpPr>
              <a:cxnSpLocks/>
            </p:cNvCxnSpPr>
            <p:nvPr/>
          </p:nvCxnSpPr>
          <p:spPr>
            <a:xfrm>
              <a:off x="2519860" y="4440554"/>
              <a:ext cx="0" cy="682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FA0B558-6D55-8D1B-AB9E-1FA938BCF598}"/>
                </a:ext>
              </a:extLst>
            </p:cNvPr>
            <p:cNvCxnSpPr>
              <a:cxnSpLocks/>
            </p:cNvCxnSpPr>
            <p:nvPr/>
          </p:nvCxnSpPr>
          <p:spPr>
            <a:xfrm>
              <a:off x="2459865" y="4441926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34B2ACF-BC70-AE82-FB40-5CB482FC2F4E}"/>
                </a:ext>
              </a:extLst>
            </p:cNvPr>
            <p:cNvCxnSpPr>
              <a:cxnSpLocks/>
            </p:cNvCxnSpPr>
            <p:nvPr/>
          </p:nvCxnSpPr>
          <p:spPr>
            <a:xfrm>
              <a:off x="2974675" y="3866133"/>
              <a:ext cx="0" cy="2163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D4AD37A-2DF2-5142-3101-1B87CAFB701C}"/>
                </a:ext>
              </a:extLst>
            </p:cNvPr>
            <p:cNvCxnSpPr>
              <a:cxnSpLocks/>
            </p:cNvCxnSpPr>
            <p:nvPr/>
          </p:nvCxnSpPr>
          <p:spPr>
            <a:xfrm>
              <a:off x="2914680" y="3870482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A1D214F-A8D9-182F-5E5A-B8D7CCF49D42}"/>
                </a:ext>
              </a:extLst>
            </p:cNvPr>
            <p:cNvGrpSpPr/>
            <p:nvPr/>
          </p:nvGrpSpPr>
          <p:grpSpPr>
            <a:xfrm>
              <a:off x="2365473" y="4259088"/>
              <a:ext cx="305477" cy="331687"/>
              <a:chOff x="2386056" y="5309983"/>
              <a:chExt cx="348402" cy="326133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BA0292F6-F221-A149-E19E-BC1F2D3BEE78}"/>
                  </a:ext>
                </a:extLst>
              </p:cNvPr>
              <p:cNvSpPr/>
              <p:nvPr/>
            </p:nvSpPr>
            <p:spPr>
              <a:xfrm>
                <a:off x="2567847" y="530998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0C6E9812-9A5A-B4CB-9D8A-25C3C565D24A}"/>
                  </a:ext>
                </a:extLst>
              </p:cNvPr>
              <p:cNvSpPr/>
              <p:nvPr/>
            </p:nvSpPr>
            <p:spPr>
              <a:xfrm>
                <a:off x="2472597" y="536713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ED2AE437-56B5-FE3C-19B7-3B0F17ABD71A}"/>
                  </a:ext>
                </a:extLst>
              </p:cNvPr>
              <p:cNvSpPr/>
              <p:nvPr/>
            </p:nvSpPr>
            <p:spPr>
              <a:xfrm>
                <a:off x="2472597" y="5466106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46F8B4B0-3C56-C5EF-32C7-E3EB7DA1B8D6}"/>
                  </a:ext>
                </a:extLst>
              </p:cNvPr>
              <p:cNvSpPr/>
              <p:nvPr/>
            </p:nvSpPr>
            <p:spPr>
              <a:xfrm>
                <a:off x="2564826" y="5438782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774217D3-E593-3050-13EB-2D54D2F304DA}"/>
                  </a:ext>
                </a:extLst>
              </p:cNvPr>
              <p:cNvSpPr/>
              <p:nvPr/>
            </p:nvSpPr>
            <p:spPr>
              <a:xfrm>
                <a:off x="2386056" y="556000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0EE2F39-0510-63A8-9882-0E3E819D0278}"/>
                  </a:ext>
                </a:extLst>
              </p:cNvPr>
              <p:cNvSpPr/>
              <p:nvPr/>
            </p:nvSpPr>
            <p:spPr>
              <a:xfrm>
                <a:off x="2468792" y="556000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127A00B-592E-2DDD-00ED-6B133B9E1B5F}"/>
                  </a:ext>
                </a:extLst>
              </p:cNvPr>
              <p:cNvSpPr/>
              <p:nvPr/>
            </p:nvSpPr>
            <p:spPr>
              <a:xfrm>
                <a:off x="2561335" y="556000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1152FE5-0107-40A3-E33C-6C653173672E}"/>
                  </a:ext>
                </a:extLst>
              </p:cNvPr>
              <p:cNvSpPr/>
              <p:nvPr/>
            </p:nvSpPr>
            <p:spPr>
              <a:xfrm>
                <a:off x="2658346" y="556000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2239228-7860-944F-7A8C-76534492A305}"/>
                </a:ext>
              </a:extLst>
            </p:cNvPr>
            <p:cNvGrpSpPr/>
            <p:nvPr/>
          </p:nvGrpSpPr>
          <p:grpSpPr>
            <a:xfrm>
              <a:off x="2881325" y="2848467"/>
              <a:ext cx="187832" cy="1743606"/>
              <a:chOff x="2831745" y="3922981"/>
              <a:chExt cx="214225" cy="17144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945729A-49C6-C5AA-32CB-E0B8C00ABAA3}"/>
                  </a:ext>
                </a:extLst>
              </p:cNvPr>
              <p:cNvSpPr/>
              <p:nvPr/>
            </p:nvSpPr>
            <p:spPr>
              <a:xfrm>
                <a:off x="2834126" y="556128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10A899E-F00C-4F5E-68C1-2AFDE13635FA}"/>
                  </a:ext>
                </a:extLst>
              </p:cNvPr>
              <p:cNvSpPr/>
              <p:nvPr/>
            </p:nvSpPr>
            <p:spPr>
              <a:xfrm>
                <a:off x="2831745" y="546841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197E7E3A-39E7-C5F5-5C3D-1B81374B776E}"/>
                  </a:ext>
                </a:extLst>
              </p:cNvPr>
              <p:cNvSpPr/>
              <p:nvPr/>
            </p:nvSpPr>
            <p:spPr>
              <a:xfrm>
                <a:off x="2969858" y="5516037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CCBDD6D5-0797-A594-3CCC-26109C11CE36}"/>
                  </a:ext>
                </a:extLst>
              </p:cNvPr>
              <p:cNvSpPr/>
              <p:nvPr/>
            </p:nvSpPr>
            <p:spPr>
              <a:xfrm>
                <a:off x="2969858" y="5406500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5BC5950-37F3-C1CF-5483-87ED19B63C4E}"/>
                  </a:ext>
                </a:extLst>
              </p:cNvPr>
              <p:cNvSpPr/>
              <p:nvPr/>
            </p:nvSpPr>
            <p:spPr>
              <a:xfrm>
                <a:off x="2900801" y="503740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44D91CB6-FD90-2689-F279-14855582EDE7}"/>
                  </a:ext>
                </a:extLst>
              </p:cNvPr>
              <p:cNvSpPr/>
              <p:nvPr/>
            </p:nvSpPr>
            <p:spPr>
              <a:xfrm>
                <a:off x="2831745" y="487071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EF0B56A8-97A2-0A0A-C406-E371CC8DEE31}"/>
                  </a:ext>
                </a:extLst>
              </p:cNvPr>
              <p:cNvSpPr/>
              <p:nvPr/>
            </p:nvSpPr>
            <p:spPr>
              <a:xfrm>
                <a:off x="2969858" y="487071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3656E73-2B63-F469-E86D-B32C5A02A620}"/>
                  </a:ext>
                </a:extLst>
              </p:cNvPr>
              <p:cNvSpPr/>
              <p:nvPr/>
            </p:nvSpPr>
            <p:spPr>
              <a:xfrm>
                <a:off x="2898420" y="392298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5" name="Rectangle 331">
              <a:extLst>
                <a:ext uri="{FF2B5EF4-FFF2-40B4-BE49-F238E27FC236}">
                  <a16:creationId xmlns:a16="http://schemas.microsoft.com/office/drawing/2014/main" id="{1B355708-D378-FDC4-3863-F0FF01D38C86}"/>
                </a:ext>
              </a:extLst>
            </p:cNvPr>
            <p:cNvSpPr/>
            <p:nvPr/>
          </p:nvSpPr>
          <p:spPr>
            <a:xfrm>
              <a:off x="2517836" y="2730225"/>
              <a:ext cx="456548" cy="7405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CF30AA-9AED-7F9D-4729-D87F48E3EDB9}"/>
                </a:ext>
              </a:extLst>
            </p:cNvPr>
            <p:cNvSpPr txBox="1"/>
            <p:nvPr/>
          </p:nvSpPr>
          <p:spPr>
            <a:xfrm>
              <a:off x="2615920" y="2563222"/>
              <a:ext cx="278381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ns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8348E61-A39E-A27E-4007-963449B8CDA2}"/>
                </a:ext>
              </a:extLst>
            </p:cNvPr>
            <p:cNvSpPr/>
            <p:nvPr/>
          </p:nvSpPr>
          <p:spPr>
            <a:xfrm>
              <a:off x="2314407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WT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F390163-BD99-6C90-7587-94F79464891C}"/>
                </a:ext>
              </a:extLst>
            </p:cNvPr>
            <p:cNvSpPr/>
            <p:nvPr/>
          </p:nvSpPr>
          <p:spPr>
            <a:xfrm>
              <a:off x="2772976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EoE33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ED7140C-F470-7B54-1A72-D953F77764CB}"/>
                </a:ext>
              </a:extLst>
            </p:cNvPr>
            <p:cNvSpPr/>
            <p:nvPr/>
          </p:nvSpPr>
          <p:spPr>
            <a:xfrm>
              <a:off x="3669463" y="4416713"/>
              <a:ext cx="289097" cy="135358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E1277F9-84DA-46E8-4555-12F605962FCD}"/>
                </a:ext>
              </a:extLst>
            </p:cNvPr>
            <p:cNvSpPr/>
            <p:nvPr/>
          </p:nvSpPr>
          <p:spPr>
            <a:xfrm>
              <a:off x="4101027" y="3145270"/>
              <a:ext cx="289097" cy="14068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0" name="Freeform: Shape 191">
              <a:extLst>
                <a:ext uri="{FF2B5EF4-FFF2-40B4-BE49-F238E27FC236}">
                  <a16:creationId xmlns:a16="http://schemas.microsoft.com/office/drawing/2014/main" id="{1A08746D-5C79-04F9-0058-A4E50C6EF6EE}"/>
                </a:ext>
              </a:extLst>
            </p:cNvPr>
            <p:cNvSpPr/>
            <p:nvPr/>
          </p:nvSpPr>
          <p:spPr>
            <a:xfrm>
              <a:off x="3597119" y="2308267"/>
              <a:ext cx="873693" cy="2243807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C37EAFF-3BDC-EF6A-6701-02DD3F492B72}"/>
                </a:ext>
              </a:extLst>
            </p:cNvPr>
            <p:cNvCxnSpPr/>
            <p:nvPr/>
          </p:nvCxnSpPr>
          <p:spPr>
            <a:xfrm>
              <a:off x="3550091" y="2310209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DA7C745-B57B-93BB-E383-DED9C138BBF1}"/>
                </a:ext>
              </a:extLst>
            </p:cNvPr>
            <p:cNvSpPr txBox="1"/>
            <p:nvPr/>
          </p:nvSpPr>
          <p:spPr>
            <a:xfrm>
              <a:off x="3332048" y="2236967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7CBDD53-4AFE-8D42-863D-EAB7EA2842D0}"/>
                </a:ext>
              </a:extLst>
            </p:cNvPr>
            <p:cNvSpPr txBox="1"/>
            <p:nvPr/>
          </p:nvSpPr>
          <p:spPr>
            <a:xfrm rot="16200000">
              <a:off x="2200789" y="3369963"/>
              <a:ext cx="2243807" cy="120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IL-13 (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/mg)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68CA482-911C-0D79-5AB1-A14C9695A440}"/>
                </a:ext>
              </a:extLst>
            </p:cNvPr>
            <p:cNvCxnSpPr>
              <a:cxnSpLocks/>
            </p:cNvCxnSpPr>
            <p:nvPr/>
          </p:nvCxnSpPr>
          <p:spPr>
            <a:xfrm>
              <a:off x="3550091" y="2881758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9F72E1B-6679-8176-94B6-F7345BB436D7}"/>
                </a:ext>
              </a:extLst>
            </p:cNvPr>
            <p:cNvSpPr txBox="1"/>
            <p:nvPr/>
          </p:nvSpPr>
          <p:spPr>
            <a:xfrm>
              <a:off x="3332048" y="2803504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60</a:t>
              </a: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2DB88B9-269E-0EEA-6FBB-B0336F87E833}"/>
                </a:ext>
              </a:extLst>
            </p:cNvPr>
            <p:cNvCxnSpPr>
              <a:cxnSpLocks/>
            </p:cNvCxnSpPr>
            <p:nvPr/>
          </p:nvCxnSpPr>
          <p:spPr>
            <a:xfrm>
              <a:off x="3550091" y="3438396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19BD15D-90FD-7B0C-F78F-2A1B89CD8826}"/>
                </a:ext>
              </a:extLst>
            </p:cNvPr>
            <p:cNvSpPr txBox="1"/>
            <p:nvPr/>
          </p:nvSpPr>
          <p:spPr>
            <a:xfrm>
              <a:off x="3332048" y="3360141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40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6BDAD19-65F2-27FE-48C6-0173880E5BDA}"/>
                </a:ext>
              </a:extLst>
            </p:cNvPr>
            <p:cNvCxnSpPr>
              <a:cxnSpLocks/>
            </p:cNvCxnSpPr>
            <p:nvPr/>
          </p:nvCxnSpPr>
          <p:spPr>
            <a:xfrm>
              <a:off x="3550091" y="3992141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89B7E44C-FBD9-DB51-C631-C652D3F52731}"/>
                </a:ext>
              </a:extLst>
            </p:cNvPr>
            <p:cNvSpPr txBox="1"/>
            <p:nvPr/>
          </p:nvSpPr>
          <p:spPr>
            <a:xfrm>
              <a:off x="3332048" y="3913887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</a:t>
              </a: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4E1BFF4-7E41-BC54-3F64-86438153597B}"/>
                </a:ext>
              </a:extLst>
            </p:cNvPr>
            <p:cNvCxnSpPr>
              <a:cxnSpLocks/>
            </p:cNvCxnSpPr>
            <p:nvPr/>
          </p:nvCxnSpPr>
          <p:spPr>
            <a:xfrm>
              <a:off x="3550091" y="4553092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CD4B5A5-157B-D060-476E-250B3225DB5D}"/>
                </a:ext>
              </a:extLst>
            </p:cNvPr>
            <p:cNvSpPr txBox="1"/>
            <p:nvPr/>
          </p:nvSpPr>
          <p:spPr>
            <a:xfrm>
              <a:off x="3332048" y="4474837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94B6E8E-B18B-49A9-F5E3-29079D16E252}"/>
                </a:ext>
              </a:extLst>
            </p:cNvPr>
            <p:cNvCxnSpPr>
              <a:cxnSpLocks/>
            </p:cNvCxnSpPr>
            <p:nvPr/>
          </p:nvCxnSpPr>
          <p:spPr>
            <a:xfrm>
              <a:off x="3810970" y="4388185"/>
              <a:ext cx="0" cy="682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BADE4FB-D9A0-F3D3-362B-CB0479377D85}"/>
                </a:ext>
              </a:extLst>
            </p:cNvPr>
            <p:cNvCxnSpPr>
              <a:cxnSpLocks/>
            </p:cNvCxnSpPr>
            <p:nvPr/>
          </p:nvCxnSpPr>
          <p:spPr>
            <a:xfrm>
              <a:off x="3750976" y="4389557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40C3135F-37AB-F518-622C-0C6AC1B94C5A}"/>
                </a:ext>
              </a:extLst>
            </p:cNvPr>
            <p:cNvGrpSpPr/>
            <p:nvPr/>
          </p:nvGrpSpPr>
          <p:grpSpPr>
            <a:xfrm>
              <a:off x="3664850" y="4303686"/>
              <a:ext cx="300579" cy="188810"/>
              <a:chOff x="3778997" y="5353834"/>
              <a:chExt cx="342812" cy="185649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6C06058C-BA6C-904A-9555-A26D7BFDB946}"/>
                  </a:ext>
                </a:extLst>
              </p:cNvPr>
              <p:cNvSpPr/>
              <p:nvPr/>
            </p:nvSpPr>
            <p:spPr>
              <a:xfrm>
                <a:off x="3781378" y="546337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997B5BB3-AE30-A173-7075-5CD5070EE8C4}"/>
                  </a:ext>
                </a:extLst>
              </p:cNvPr>
              <p:cNvSpPr/>
              <p:nvPr/>
            </p:nvSpPr>
            <p:spPr>
              <a:xfrm>
                <a:off x="3778997" y="5394315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2FB9ABE-B7D3-C2C2-E1C2-48D0934B4B8F}"/>
                  </a:ext>
                </a:extLst>
              </p:cNvPr>
              <p:cNvSpPr/>
              <p:nvPr/>
            </p:nvSpPr>
            <p:spPr>
              <a:xfrm>
                <a:off x="3864722" y="542765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F424A2E2-0DD6-B8ED-B65B-F969EDC850E6}"/>
                  </a:ext>
                </a:extLst>
              </p:cNvPr>
              <p:cNvSpPr/>
              <p:nvPr/>
            </p:nvSpPr>
            <p:spPr>
              <a:xfrm>
                <a:off x="3955210" y="535383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2818068E-EB0E-B15D-3E23-C1320D681532}"/>
                  </a:ext>
                </a:extLst>
              </p:cNvPr>
              <p:cNvSpPr/>
              <p:nvPr/>
            </p:nvSpPr>
            <p:spPr>
              <a:xfrm>
                <a:off x="3955210" y="5458609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D7E4952C-F5D9-3E3B-C58F-42A709243DEB}"/>
                  </a:ext>
                </a:extLst>
              </p:cNvPr>
              <p:cNvSpPr/>
              <p:nvPr/>
            </p:nvSpPr>
            <p:spPr>
              <a:xfrm>
                <a:off x="4045697" y="5434797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60C10D6-F7FF-8FB9-5CB4-95D75419AF35}"/>
                </a:ext>
              </a:extLst>
            </p:cNvPr>
            <p:cNvCxnSpPr>
              <a:cxnSpLocks/>
            </p:cNvCxnSpPr>
            <p:nvPr/>
          </p:nvCxnSpPr>
          <p:spPr>
            <a:xfrm>
              <a:off x="4243274" y="3012886"/>
              <a:ext cx="0" cy="146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B8992EC-B14F-1B67-AE48-6DA2DC26EBAC}"/>
                </a:ext>
              </a:extLst>
            </p:cNvPr>
            <p:cNvCxnSpPr>
              <a:cxnSpLocks/>
            </p:cNvCxnSpPr>
            <p:nvPr/>
          </p:nvCxnSpPr>
          <p:spPr>
            <a:xfrm>
              <a:off x="4183280" y="3015838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AAD8D7A0-7192-155E-0D50-E65613C07C01}"/>
                </a:ext>
              </a:extLst>
            </p:cNvPr>
            <p:cNvGrpSpPr/>
            <p:nvPr/>
          </p:nvGrpSpPr>
          <p:grpSpPr>
            <a:xfrm>
              <a:off x="4151877" y="2893490"/>
              <a:ext cx="183657" cy="622314"/>
              <a:chOff x="4214015" y="3967250"/>
              <a:chExt cx="209462" cy="611894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8B1A20D-B1F9-CD98-7BBD-E81727E86748}"/>
                  </a:ext>
                </a:extLst>
              </p:cNvPr>
              <p:cNvSpPr/>
              <p:nvPr/>
            </p:nvSpPr>
            <p:spPr>
              <a:xfrm>
                <a:off x="4280691" y="450303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EFA15201-3E52-60BA-8A8B-2FF39B51D0F3}"/>
                  </a:ext>
                </a:extLst>
              </p:cNvPr>
              <p:cNvSpPr/>
              <p:nvPr/>
            </p:nvSpPr>
            <p:spPr>
              <a:xfrm>
                <a:off x="4278309" y="4210138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A42902D4-B71F-7B50-EDE8-703542AA7353}"/>
                  </a:ext>
                </a:extLst>
              </p:cNvPr>
              <p:cNvSpPr/>
              <p:nvPr/>
            </p:nvSpPr>
            <p:spPr>
              <a:xfrm>
                <a:off x="4214015" y="4019638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334E590-331F-2089-BD2A-AADE12F12D44}"/>
                  </a:ext>
                </a:extLst>
              </p:cNvPr>
              <p:cNvSpPr/>
              <p:nvPr/>
            </p:nvSpPr>
            <p:spPr>
              <a:xfrm>
                <a:off x="4347365" y="3967250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3" name="Rectangle 331">
              <a:extLst>
                <a:ext uri="{FF2B5EF4-FFF2-40B4-BE49-F238E27FC236}">
                  <a16:creationId xmlns:a16="http://schemas.microsoft.com/office/drawing/2014/main" id="{7EBA23C6-952D-4172-5452-D21E44D975B6}"/>
                </a:ext>
              </a:extLst>
            </p:cNvPr>
            <p:cNvSpPr/>
            <p:nvPr/>
          </p:nvSpPr>
          <p:spPr>
            <a:xfrm>
              <a:off x="3810511" y="2763666"/>
              <a:ext cx="434277" cy="7405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472C7AEA-6D6E-3B48-0F0C-8A6972B52791}"/>
                </a:ext>
              </a:extLst>
            </p:cNvPr>
            <p:cNvSpPr/>
            <p:nvPr/>
          </p:nvSpPr>
          <p:spPr>
            <a:xfrm>
              <a:off x="3609148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WT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A0DD37A3-E063-58E5-E6A7-794E8988AFF2}"/>
                </a:ext>
              </a:extLst>
            </p:cNvPr>
            <p:cNvSpPr/>
            <p:nvPr/>
          </p:nvSpPr>
          <p:spPr>
            <a:xfrm>
              <a:off x="4044016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EoE33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C4BC45CB-7999-8581-6692-EFCF6DE91FD8}"/>
                </a:ext>
              </a:extLst>
            </p:cNvPr>
            <p:cNvSpPr/>
            <p:nvPr/>
          </p:nvSpPr>
          <p:spPr>
            <a:xfrm>
              <a:off x="5399981" y="3435883"/>
              <a:ext cx="289097" cy="1116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C575FF7-6D90-79E7-0286-C7A9FFFE9871}"/>
                </a:ext>
              </a:extLst>
            </p:cNvPr>
            <p:cNvSpPr/>
            <p:nvPr/>
          </p:nvSpPr>
          <p:spPr>
            <a:xfrm>
              <a:off x="4969058" y="4361011"/>
              <a:ext cx="289097" cy="19106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8" name="Freeform: Shape 200">
              <a:extLst>
                <a:ext uri="{FF2B5EF4-FFF2-40B4-BE49-F238E27FC236}">
                  <a16:creationId xmlns:a16="http://schemas.microsoft.com/office/drawing/2014/main" id="{203E4FC5-7F0F-6FCB-EBB3-F3C52F924E3E}"/>
                </a:ext>
              </a:extLst>
            </p:cNvPr>
            <p:cNvSpPr/>
            <p:nvPr/>
          </p:nvSpPr>
          <p:spPr>
            <a:xfrm>
              <a:off x="4889153" y="2308267"/>
              <a:ext cx="873693" cy="2243807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78EC87EB-B70B-F662-78B9-A9036AE9EC21}"/>
                </a:ext>
              </a:extLst>
            </p:cNvPr>
            <p:cNvCxnSpPr/>
            <p:nvPr/>
          </p:nvCxnSpPr>
          <p:spPr>
            <a:xfrm>
              <a:off x="4842127" y="2310209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1F616EE5-14B5-BB0B-B91B-3C4F44B17FE0}"/>
                </a:ext>
              </a:extLst>
            </p:cNvPr>
            <p:cNvSpPr txBox="1"/>
            <p:nvPr/>
          </p:nvSpPr>
          <p:spPr>
            <a:xfrm>
              <a:off x="4624082" y="2236967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EE447FEB-3B90-7B5C-DEB9-9D8B3F9DFDF3}"/>
                </a:ext>
              </a:extLst>
            </p:cNvPr>
            <p:cNvSpPr txBox="1"/>
            <p:nvPr/>
          </p:nvSpPr>
          <p:spPr>
            <a:xfrm rot="16200000">
              <a:off x="3492825" y="3369963"/>
              <a:ext cx="2243807" cy="120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Mast cells/section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3EC66E0-E342-D2A3-5726-3527CE2BEF12}"/>
                </a:ext>
              </a:extLst>
            </p:cNvPr>
            <p:cNvCxnSpPr>
              <a:cxnSpLocks/>
            </p:cNvCxnSpPr>
            <p:nvPr/>
          </p:nvCxnSpPr>
          <p:spPr>
            <a:xfrm>
              <a:off x="4842127" y="3062260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640F3846-51CA-53B5-3562-9103C9583621}"/>
                </a:ext>
              </a:extLst>
            </p:cNvPr>
            <p:cNvSpPr txBox="1"/>
            <p:nvPr/>
          </p:nvSpPr>
          <p:spPr>
            <a:xfrm>
              <a:off x="4624082" y="2984005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</a:t>
              </a:r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A0FF351-36AD-0CC7-F396-AEA8F90D21FE}"/>
                </a:ext>
              </a:extLst>
            </p:cNvPr>
            <p:cNvCxnSpPr>
              <a:cxnSpLocks/>
            </p:cNvCxnSpPr>
            <p:nvPr/>
          </p:nvCxnSpPr>
          <p:spPr>
            <a:xfrm>
              <a:off x="4842127" y="3803029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9209EAD8-6387-813E-B1B7-9BCCF54E2AD2}"/>
                </a:ext>
              </a:extLst>
            </p:cNvPr>
            <p:cNvSpPr txBox="1"/>
            <p:nvPr/>
          </p:nvSpPr>
          <p:spPr>
            <a:xfrm>
              <a:off x="4624082" y="3724775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10</a:t>
              </a:r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CC84DD0F-991D-97E0-03C8-DCA045935429}"/>
                </a:ext>
              </a:extLst>
            </p:cNvPr>
            <p:cNvCxnSpPr>
              <a:cxnSpLocks/>
            </p:cNvCxnSpPr>
            <p:nvPr/>
          </p:nvCxnSpPr>
          <p:spPr>
            <a:xfrm>
              <a:off x="4842127" y="4552071"/>
              <a:ext cx="462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ED9A8A5-5EDE-E444-9844-FF00DAB85163}"/>
                </a:ext>
              </a:extLst>
            </p:cNvPr>
            <p:cNvSpPr txBox="1"/>
            <p:nvPr/>
          </p:nvSpPr>
          <p:spPr>
            <a:xfrm>
              <a:off x="4624082" y="4473816"/>
              <a:ext cx="202506" cy="156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F4FED397-E119-8265-DB96-CA8A0AA0D7A0}"/>
                </a:ext>
              </a:extLst>
            </p:cNvPr>
            <p:cNvCxnSpPr>
              <a:cxnSpLocks/>
            </p:cNvCxnSpPr>
            <p:nvPr/>
          </p:nvCxnSpPr>
          <p:spPr>
            <a:xfrm>
              <a:off x="5114160" y="4317345"/>
              <a:ext cx="0" cy="682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8957531-97C1-E980-F178-C2E28FA24BEB}"/>
                </a:ext>
              </a:extLst>
            </p:cNvPr>
            <p:cNvCxnSpPr>
              <a:cxnSpLocks/>
            </p:cNvCxnSpPr>
            <p:nvPr/>
          </p:nvCxnSpPr>
          <p:spPr>
            <a:xfrm>
              <a:off x="5054165" y="4318717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8EC93F26-15F5-E115-71AA-A786CA5CA3D3}"/>
                </a:ext>
              </a:extLst>
            </p:cNvPr>
            <p:cNvGrpSpPr/>
            <p:nvPr/>
          </p:nvGrpSpPr>
          <p:grpSpPr>
            <a:xfrm>
              <a:off x="4971666" y="4106813"/>
              <a:ext cx="288046" cy="430991"/>
              <a:chOff x="5134523" y="5160258"/>
              <a:chExt cx="328524" cy="423775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0A43D1BA-6BBD-DFBA-22DF-C9695BB36086}"/>
                  </a:ext>
                </a:extLst>
              </p:cNvPr>
              <p:cNvSpPr/>
              <p:nvPr/>
            </p:nvSpPr>
            <p:spPr>
              <a:xfrm>
                <a:off x="5134523" y="538171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B20F5D42-84AE-F049-FDCF-5CCAD48ABCED}"/>
                  </a:ext>
                </a:extLst>
              </p:cNvPr>
              <p:cNvSpPr/>
              <p:nvPr/>
            </p:nvSpPr>
            <p:spPr>
              <a:xfrm>
                <a:off x="5194054" y="550792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D68ECB15-8465-02B5-0659-F38DECD327C6}"/>
                  </a:ext>
                </a:extLst>
              </p:cNvPr>
              <p:cNvSpPr/>
              <p:nvPr/>
            </p:nvSpPr>
            <p:spPr>
              <a:xfrm>
                <a:off x="5194054" y="543648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9CCF4C0A-17BC-F55A-6031-54F440BCEB51}"/>
                  </a:ext>
                </a:extLst>
              </p:cNvPr>
              <p:cNvSpPr/>
              <p:nvPr/>
            </p:nvSpPr>
            <p:spPr>
              <a:xfrm>
                <a:off x="5258348" y="5386477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FC1F1E1-5549-E88D-0A7A-DD23EE1956D3}"/>
                  </a:ext>
                </a:extLst>
              </p:cNvPr>
              <p:cNvSpPr/>
              <p:nvPr/>
            </p:nvSpPr>
            <p:spPr>
              <a:xfrm>
                <a:off x="5317879" y="5491252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6F53069A-E241-9A4B-0D14-2762FF581159}"/>
                  </a:ext>
                </a:extLst>
              </p:cNvPr>
              <p:cNvSpPr/>
              <p:nvPr/>
            </p:nvSpPr>
            <p:spPr>
              <a:xfrm>
                <a:off x="5386935" y="543648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0BB89457-DECF-BCCD-E371-8867D5D42F8E}"/>
                  </a:ext>
                </a:extLst>
              </p:cNvPr>
              <p:cNvSpPr/>
              <p:nvPr/>
            </p:nvSpPr>
            <p:spPr>
              <a:xfrm>
                <a:off x="5320260" y="5384095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B50F1043-91E1-92AB-00F4-12DB5AEB3CCF}"/>
                  </a:ext>
                </a:extLst>
              </p:cNvPr>
              <p:cNvSpPr/>
              <p:nvPr/>
            </p:nvSpPr>
            <p:spPr>
              <a:xfrm>
                <a:off x="5227391" y="5281702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FD47802-F33B-FD0C-DF3C-95016E41B51F}"/>
                  </a:ext>
                </a:extLst>
              </p:cNvPr>
              <p:cNvSpPr/>
              <p:nvPr/>
            </p:nvSpPr>
            <p:spPr>
              <a:xfrm>
                <a:off x="5289304" y="5245983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CB416898-D6DF-4202-215B-414B834D9FB5}"/>
                  </a:ext>
                </a:extLst>
              </p:cNvPr>
              <p:cNvSpPr/>
              <p:nvPr/>
            </p:nvSpPr>
            <p:spPr>
              <a:xfrm>
                <a:off x="5258347" y="516025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428ABC2-12CA-0F42-124C-2BBA6E0E32DB}"/>
                </a:ext>
              </a:extLst>
            </p:cNvPr>
            <p:cNvCxnSpPr>
              <a:cxnSpLocks/>
            </p:cNvCxnSpPr>
            <p:nvPr/>
          </p:nvCxnSpPr>
          <p:spPr>
            <a:xfrm>
              <a:off x="5540944" y="3149497"/>
              <a:ext cx="0" cy="3106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C814A020-E899-0312-BB2E-B14984BE7D2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950" y="3155740"/>
              <a:ext cx="1199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A25DD26-23FF-70F1-CADE-0651951E8263}"/>
                </a:ext>
              </a:extLst>
            </p:cNvPr>
            <p:cNvGrpSpPr/>
            <p:nvPr/>
          </p:nvGrpSpPr>
          <p:grpSpPr>
            <a:xfrm>
              <a:off x="5509109" y="2406619"/>
              <a:ext cx="66735" cy="2039065"/>
              <a:chOff x="5605593" y="3488531"/>
              <a:chExt cx="76112" cy="2004924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4C65AAA7-AA06-1A95-26EB-BD9A92D32A97}"/>
                  </a:ext>
                </a:extLst>
              </p:cNvPr>
              <p:cNvSpPr/>
              <p:nvPr/>
            </p:nvSpPr>
            <p:spPr>
              <a:xfrm>
                <a:off x="5605593" y="5417343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6AFFCC1B-458E-FED5-FE03-3849202C8BA7}"/>
                  </a:ext>
                </a:extLst>
              </p:cNvPr>
              <p:cNvSpPr/>
              <p:nvPr/>
            </p:nvSpPr>
            <p:spPr>
              <a:xfrm>
                <a:off x="5605593" y="508634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3BFF21D0-ED06-4F9A-D05C-54A1F6657CA6}"/>
                  </a:ext>
                </a:extLst>
              </p:cNvPr>
              <p:cNvSpPr/>
              <p:nvPr/>
            </p:nvSpPr>
            <p:spPr>
              <a:xfrm>
                <a:off x="5605593" y="500300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F8A748D6-C4CD-DA6D-0767-771DC0FB3251}"/>
                  </a:ext>
                </a:extLst>
              </p:cNvPr>
              <p:cNvSpPr/>
              <p:nvPr/>
            </p:nvSpPr>
            <p:spPr>
              <a:xfrm>
                <a:off x="5605593" y="450770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A30A6797-1B0B-5B50-8C99-EF3B11BF63FB}"/>
                  </a:ext>
                </a:extLst>
              </p:cNvPr>
              <p:cNvSpPr/>
              <p:nvPr/>
            </p:nvSpPr>
            <p:spPr>
              <a:xfrm>
                <a:off x="5605593" y="3912394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B5CD629B-E965-5EB5-D17B-3542A2A0A0B1}"/>
                  </a:ext>
                </a:extLst>
              </p:cNvPr>
              <p:cNvSpPr/>
              <p:nvPr/>
            </p:nvSpPr>
            <p:spPr>
              <a:xfrm>
                <a:off x="5605593" y="381952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8B895B0E-32DD-8D11-5723-493A2C7AF92C}"/>
                  </a:ext>
                </a:extLst>
              </p:cNvPr>
              <p:cNvSpPr/>
              <p:nvPr/>
            </p:nvSpPr>
            <p:spPr>
              <a:xfrm>
                <a:off x="5605593" y="348853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301" name="Rectangle 331">
              <a:extLst>
                <a:ext uri="{FF2B5EF4-FFF2-40B4-BE49-F238E27FC236}">
                  <a16:creationId xmlns:a16="http://schemas.microsoft.com/office/drawing/2014/main" id="{C3514890-3558-625A-01E0-F9ECB0DD626C}"/>
                </a:ext>
              </a:extLst>
            </p:cNvPr>
            <p:cNvSpPr/>
            <p:nvPr/>
          </p:nvSpPr>
          <p:spPr>
            <a:xfrm>
              <a:off x="5111441" y="2292834"/>
              <a:ext cx="432189" cy="7405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A887839-F474-5729-3A37-ACD8CBC6C1B7}"/>
                </a:ext>
              </a:extLst>
            </p:cNvPr>
            <p:cNvSpPr/>
            <p:nvPr/>
          </p:nvSpPr>
          <p:spPr>
            <a:xfrm>
              <a:off x="4908804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WT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B4949B4E-CA3B-668A-3F90-0CF2EDC6E7ED}"/>
                </a:ext>
              </a:extLst>
            </p:cNvPr>
            <p:cNvSpPr/>
            <p:nvPr/>
          </p:nvSpPr>
          <p:spPr>
            <a:xfrm>
              <a:off x="5344408" y="4592834"/>
              <a:ext cx="404927" cy="1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EoE33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A317EF6-9797-85DA-7474-5E8A0B4E8A47}"/>
                </a:ext>
              </a:extLst>
            </p:cNvPr>
            <p:cNvSpPr txBox="1">
              <a:spLocks/>
            </p:cNvSpPr>
            <p:nvPr/>
          </p:nvSpPr>
          <p:spPr>
            <a:xfrm>
              <a:off x="1200370" y="2454481"/>
              <a:ext cx="451552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&lt;0.001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8EE9C3AB-A82B-7B50-C705-4AFF2C962B32}"/>
                </a:ext>
              </a:extLst>
            </p:cNvPr>
            <p:cNvSpPr txBox="1">
              <a:spLocks/>
            </p:cNvSpPr>
            <p:nvPr/>
          </p:nvSpPr>
          <p:spPr>
            <a:xfrm>
              <a:off x="3694217" y="2576369"/>
              <a:ext cx="692240" cy="159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&lt;0.01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091805D0-F6DA-95C8-4F97-E694CBA8DE0E}"/>
                </a:ext>
              </a:extLst>
            </p:cNvPr>
            <p:cNvSpPr txBox="1">
              <a:spLocks/>
            </p:cNvSpPr>
            <p:nvPr/>
          </p:nvSpPr>
          <p:spPr>
            <a:xfrm>
              <a:off x="4994543" y="2102096"/>
              <a:ext cx="692240" cy="159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0B947-8A9F-35C0-F3C0-C863E09CAAD2}"/>
              </a:ext>
            </a:extLst>
          </p:cNvPr>
          <p:cNvGrpSpPr/>
          <p:nvPr/>
        </p:nvGrpSpPr>
        <p:grpSpPr>
          <a:xfrm>
            <a:off x="6434304" y="2110741"/>
            <a:ext cx="5055945" cy="2339339"/>
            <a:chOff x="6434304" y="2021070"/>
            <a:chExt cx="5055945" cy="2763581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B5737C37-E294-E75E-B5E2-2F13D7EFA763}"/>
                </a:ext>
              </a:extLst>
            </p:cNvPr>
            <p:cNvCxnSpPr>
              <a:cxnSpLocks/>
            </p:cNvCxnSpPr>
            <p:nvPr/>
          </p:nvCxnSpPr>
          <p:spPr>
            <a:xfrm>
              <a:off x="7220597" y="4446423"/>
              <a:ext cx="0" cy="635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30AE0C89-E0F3-12B8-082D-324487F0664A}"/>
                </a:ext>
              </a:extLst>
            </p:cNvPr>
            <p:cNvCxnSpPr>
              <a:cxnSpLocks/>
            </p:cNvCxnSpPr>
            <p:nvPr/>
          </p:nvCxnSpPr>
          <p:spPr>
            <a:xfrm>
              <a:off x="7560662" y="4103257"/>
              <a:ext cx="0" cy="152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CCC8FC7C-9681-D3E2-4A2C-74C8EE1A58CA}"/>
                </a:ext>
              </a:extLst>
            </p:cNvPr>
            <p:cNvCxnSpPr>
              <a:cxnSpLocks/>
            </p:cNvCxnSpPr>
            <p:nvPr/>
          </p:nvCxnSpPr>
          <p:spPr>
            <a:xfrm>
              <a:off x="8115505" y="4365053"/>
              <a:ext cx="0" cy="127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6DF47368-A5AF-AC9C-C8C2-E8D2474A6DA9}"/>
                </a:ext>
              </a:extLst>
            </p:cNvPr>
            <p:cNvCxnSpPr>
              <a:cxnSpLocks/>
            </p:cNvCxnSpPr>
            <p:nvPr/>
          </p:nvCxnSpPr>
          <p:spPr>
            <a:xfrm>
              <a:off x="8467503" y="3675186"/>
              <a:ext cx="0" cy="3013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3D17F6-3B1D-271F-6CCC-DFD15D586693}"/>
                </a:ext>
              </a:extLst>
            </p:cNvPr>
            <p:cNvCxnSpPr>
              <a:cxnSpLocks/>
            </p:cNvCxnSpPr>
            <p:nvPr/>
          </p:nvCxnSpPr>
          <p:spPr>
            <a:xfrm>
              <a:off x="9366886" y="3616812"/>
              <a:ext cx="0" cy="3013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A1660FB9-F48A-4003-D9F4-334104887702}"/>
                </a:ext>
              </a:extLst>
            </p:cNvPr>
            <p:cNvCxnSpPr>
              <a:cxnSpLocks/>
            </p:cNvCxnSpPr>
            <p:nvPr/>
          </p:nvCxnSpPr>
          <p:spPr>
            <a:xfrm>
              <a:off x="9935152" y="4349131"/>
              <a:ext cx="0" cy="1085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7CEABCC2-CED8-2288-7994-4C4128F8D784}"/>
                </a:ext>
              </a:extLst>
            </p:cNvPr>
            <p:cNvCxnSpPr>
              <a:cxnSpLocks/>
            </p:cNvCxnSpPr>
            <p:nvPr/>
          </p:nvCxnSpPr>
          <p:spPr>
            <a:xfrm>
              <a:off x="10275217" y="3675186"/>
              <a:ext cx="0" cy="3049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6B052C5-3DA8-B118-4A66-C42EE8737B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52434" y="4434038"/>
              <a:ext cx="0" cy="837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86091CFF-EC5D-C828-F393-4D173B65ED1F}"/>
                </a:ext>
              </a:extLst>
            </p:cNvPr>
            <p:cNvSpPr/>
            <p:nvPr/>
          </p:nvSpPr>
          <p:spPr>
            <a:xfrm>
              <a:off x="7063336" y="4477665"/>
              <a:ext cx="309784" cy="766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259E5CA-A11B-2D72-61EB-E65A346AA3F7}"/>
                </a:ext>
              </a:extLst>
            </p:cNvPr>
            <p:cNvSpPr/>
            <p:nvPr/>
          </p:nvSpPr>
          <p:spPr>
            <a:xfrm>
              <a:off x="7399272" y="4195470"/>
              <a:ext cx="309784" cy="360564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C8EB497-A08B-4434-A33D-0746DCBF2C44}"/>
                </a:ext>
              </a:extLst>
            </p:cNvPr>
            <p:cNvSpPr/>
            <p:nvPr/>
          </p:nvSpPr>
          <p:spPr>
            <a:xfrm>
              <a:off x="7967431" y="4430290"/>
              <a:ext cx="309784" cy="12707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050C5C4C-A538-9820-89DA-0CD89016B657}"/>
                </a:ext>
              </a:extLst>
            </p:cNvPr>
            <p:cNvSpPr/>
            <p:nvPr/>
          </p:nvSpPr>
          <p:spPr>
            <a:xfrm>
              <a:off x="8303367" y="3889011"/>
              <a:ext cx="309784" cy="668351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3A873483-5A08-779E-2530-AD8306CC40FE}"/>
                </a:ext>
              </a:extLst>
            </p:cNvPr>
            <p:cNvSpPr/>
            <p:nvPr/>
          </p:nvSpPr>
          <p:spPr>
            <a:xfrm>
              <a:off x="8878237" y="4399336"/>
              <a:ext cx="309784" cy="158025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0454141-09CC-0FCC-50F5-8D2BBAEC2F34}"/>
                </a:ext>
              </a:extLst>
            </p:cNvPr>
            <p:cNvSpPr/>
            <p:nvPr/>
          </p:nvSpPr>
          <p:spPr>
            <a:xfrm>
              <a:off x="9214174" y="3868669"/>
              <a:ext cx="309784" cy="68869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4E9B759-4FFD-ED86-DE1A-02B1DE9A19DB}"/>
                </a:ext>
              </a:extLst>
            </p:cNvPr>
            <p:cNvSpPr/>
            <p:nvPr/>
          </p:nvSpPr>
          <p:spPr>
            <a:xfrm>
              <a:off x="9786569" y="4399336"/>
              <a:ext cx="309784" cy="158025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CA5AB363-9BAE-D773-CD22-731441317773}"/>
                </a:ext>
              </a:extLst>
            </p:cNvPr>
            <p:cNvSpPr/>
            <p:nvPr/>
          </p:nvSpPr>
          <p:spPr>
            <a:xfrm>
              <a:off x="10122506" y="3924389"/>
              <a:ext cx="309784" cy="63297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4AAEC9E3-DECB-C852-4A50-0E7C544F32F4}"/>
                </a:ext>
              </a:extLst>
            </p:cNvPr>
            <p:cNvSpPr/>
            <p:nvPr/>
          </p:nvSpPr>
          <p:spPr>
            <a:xfrm>
              <a:off x="10694901" y="4473629"/>
              <a:ext cx="309784" cy="8373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B8CAB97F-9C34-E233-F3D8-CB139B023607}"/>
                </a:ext>
              </a:extLst>
            </p:cNvPr>
            <p:cNvSpPr/>
            <p:nvPr/>
          </p:nvSpPr>
          <p:spPr>
            <a:xfrm>
              <a:off x="11030838" y="4359534"/>
              <a:ext cx="309784" cy="19782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7" name="Freeform: Shape 207">
              <a:extLst>
                <a:ext uri="{FF2B5EF4-FFF2-40B4-BE49-F238E27FC236}">
                  <a16:creationId xmlns:a16="http://schemas.microsoft.com/office/drawing/2014/main" id="{B328F6D0-1804-6185-64F2-14E3757A0F24}"/>
                </a:ext>
              </a:extLst>
            </p:cNvPr>
            <p:cNvSpPr/>
            <p:nvPr/>
          </p:nvSpPr>
          <p:spPr>
            <a:xfrm>
              <a:off x="6898971" y="2102582"/>
              <a:ext cx="4591278" cy="2458321"/>
            </a:xfrm>
            <a:custGeom>
              <a:avLst/>
              <a:gdLst>
                <a:gd name="connsiteX0" fmla="*/ 0 w 3048000"/>
                <a:gd name="connsiteY0" fmla="*/ 0 h 2371725"/>
                <a:gd name="connsiteX1" fmla="*/ 0 w 3048000"/>
                <a:gd name="connsiteY1" fmla="*/ 2371725 h 2371725"/>
                <a:gd name="connsiteX2" fmla="*/ 3048000 w 3048000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2371725">
                  <a:moveTo>
                    <a:pt x="0" y="0"/>
                  </a:moveTo>
                  <a:lnTo>
                    <a:pt x="0" y="2371725"/>
                  </a:lnTo>
                  <a:lnTo>
                    <a:pt x="3048000" y="23717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FC54607A-E28F-813A-8191-1E2B7F21AB01}"/>
                </a:ext>
              </a:extLst>
            </p:cNvPr>
            <p:cNvCxnSpPr/>
            <p:nvPr/>
          </p:nvCxnSpPr>
          <p:spPr>
            <a:xfrm>
              <a:off x="6848580" y="2104710"/>
              <a:ext cx="495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9763B59C-E537-7D04-B390-2C78CF8C76BF}"/>
                </a:ext>
              </a:extLst>
            </p:cNvPr>
            <p:cNvSpPr txBox="1"/>
            <p:nvPr/>
          </p:nvSpPr>
          <p:spPr>
            <a:xfrm>
              <a:off x="6614935" y="2024466"/>
              <a:ext cx="21699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500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02464638-4828-A1C9-1E57-9C601BF31C78}"/>
                </a:ext>
              </a:extLst>
            </p:cNvPr>
            <p:cNvSpPr txBox="1"/>
            <p:nvPr/>
          </p:nvSpPr>
          <p:spPr>
            <a:xfrm rot="16200000">
              <a:off x="5265352" y="3271535"/>
              <a:ext cx="2458321" cy="120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Change from baseline (%)</a:t>
              </a:r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36384CB-1F01-B5B0-C965-2A2B7D085883}"/>
                </a:ext>
              </a:extLst>
            </p:cNvPr>
            <p:cNvCxnSpPr>
              <a:cxnSpLocks/>
            </p:cNvCxnSpPr>
            <p:nvPr/>
          </p:nvCxnSpPr>
          <p:spPr>
            <a:xfrm>
              <a:off x="6848581" y="2591950"/>
              <a:ext cx="495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9BBCAE47-A6E4-BDD8-5884-F6542DA20762}"/>
                </a:ext>
              </a:extLst>
            </p:cNvPr>
            <p:cNvSpPr txBox="1"/>
            <p:nvPr/>
          </p:nvSpPr>
          <p:spPr>
            <a:xfrm>
              <a:off x="6614936" y="2506214"/>
              <a:ext cx="21699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400</a:t>
              </a:r>
            </a:p>
          </p:txBody>
        </p: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2FE293D-44B0-FCAE-AEC1-1F34FD434264}"/>
                </a:ext>
              </a:extLst>
            </p:cNvPr>
            <p:cNvCxnSpPr>
              <a:cxnSpLocks/>
            </p:cNvCxnSpPr>
            <p:nvPr/>
          </p:nvCxnSpPr>
          <p:spPr>
            <a:xfrm>
              <a:off x="6848581" y="3086476"/>
              <a:ext cx="495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68C8168B-B07F-C062-A663-8A1ADD8670EB}"/>
                </a:ext>
              </a:extLst>
            </p:cNvPr>
            <p:cNvSpPr txBox="1"/>
            <p:nvPr/>
          </p:nvSpPr>
          <p:spPr>
            <a:xfrm>
              <a:off x="6614936" y="3000740"/>
              <a:ext cx="21699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300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F51492E-2E1F-842A-9761-A1A267FB350D}"/>
                </a:ext>
              </a:extLst>
            </p:cNvPr>
            <p:cNvCxnSpPr>
              <a:cxnSpLocks/>
            </p:cNvCxnSpPr>
            <p:nvPr/>
          </p:nvCxnSpPr>
          <p:spPr>
            <a:xfrm>
              <a:off x="6848581" y="3575743"/>
              <a:ext cx="495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945C7B4F-7D31-2A4D-EBF5-77200CA9148E}"/>
                </a:ext>
              </a:extLst>
            </p:cNvPr>
            <p:cNvSpPr txBox="1"/>
            <p:nvPr/>
          </p:nvSpPr>
          <p:spPr>
            <a:xfrm>
              <a:off x="6614936" y="3490007"/>
              <a:ext cx="21699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200</a:t>
              </a:r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673E6530-432B-95D4-0B36-1457176E8304}"/>
                </a:ext>
              </a:extLst>
            </p:cNvPr>
            <p:cNvCxnSpPr>
              <a:cxnSpLocks/>
            </p:cNvCxnSpPr>
            <p:nvPr/>
          </p:nvCxnSpPr>
          <p:spPr>
            <a:xfrm>
              <a:off x="6848581" y="4070577"/>
              <a:ext cx="495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2CC14CAC-1388-F085-C080-D540646DC116}"/>
                </a:ext>
              </a:extLst>
            </p:cNvPr>
            <p:cNvSpPr txBox="1"/>
            <p:nvPr/>
          </p:nvSpPr>
          <p:spPr>
            <a:xfrm>
              <a:off x="6614936" y="3984841"/>
              <a:ext cx="21699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100</a:t>
              </a: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C262F4D-0A80-A900-7EEF-FD6D7B41450D}"/>
                </a:ext>
              </a:extLst>
            </p:cNvPr>
            <p:cNvCxnSpPr>
              <a:cxnSpLocks/>
            </p:cNvCxnSpPr>
            <p:nvPr/>
          </p:nvCxnSpPr>
          <p:spPr>
            <a:xfrm>
              <a:off x="6848581" y="4560900"/>
              <a:ext cx="495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88B6247-D5DC-1482-D8F1-0B67679D4935}"/>
                </a:ext>
              </a:extLst>
            </p:cNvPr>
            <p:cNvSpPr txBox="1"/>
            <p:nvPr/>
          </p:nvSpPr>
          <p:spPr>
            <a:xfrm>
              <a:off x="6614936" y="4475164"/>
              <a:ext cx="21699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E11EF97-8A2A-04EA-160B-B9B0EFEDAF51}"/>
                </a:ext>
              </a:extLst>
            </p:cNvPr>
            <p:cNvCxnSpPr>
              <a:cxnSpLocks/>
            </p:cNvCxnSpPr>
            <p:nvPr/>
          </p:nvCxnSpPr>
          <p:spPr>
            <a:xfrm>
              <a:off x="7156310" y="4447699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FA03BC6E-5B4F-BA1E-94B3-EDF551E2215E}"/>
                </a:ext>
              </a:extLst>
            </p:cNvPr>
            <p:cNvCxnSpPr>
              <a:cxnSpLocks/>
            </p:cNvCxnSpPr>
            <p:nvPr/>
          </p:nvCxnSpPr>
          <p:spPr>
            <a:xfrm>
              <a:off x="7496376" y="4106328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6215BACB-1C90-6B2E-6CEB-7DF06AF6E6E5}"/>
                </a:ext>
              </a:extLst>
            </p:cNvPr>
            <p:cNvCxnSpPr>
              <a:cxnSpLocks/>
            </p:cNvCxnSpPr>
            <p:nvPr/>
          </p:nvCxnSpPr>
          <p:spPr>
            <a:xfrm>
              <a:off x="8051220" y="4367607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5A7FF01-A1D6-0650-5359-F51CE3AED56A}"/>
                </a:ext>
              </a:extLst>
            </p:cNvPr>
            <p:cNvCxnSpPr>
              <a:cxnSpLocks/>
            </p:cNvCxnSpPr>
            <p:nvPr/>
          </p:nvCxnSpPr>
          <p:spPr>
            <a:xfrm>
              <a:off x="8403216" y="3681243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B104837-9ADD-1C1D-1745-4CD5EED7FCFA}"/>
                </a:ext>
              </a:extLst>
            </p:cNvPr>
            <p:cNvCxnSpPr>
              <a:cxnSpLocks/>
            </p:cNvCxnSpPr>
            <p:nvPr/>
          </p:nvCxnSpPr>
          <p:spPr>
            <a:xfrm>
              <a:off x="9028314" y="4336751"/>
              <a:ext cx="0" cy="127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251492E-D1FB-300F-69E9-D37D9D3E1FD6}"/>
                </a:ext>
              </a:extLst>
            </p:cNvPr>
            <p:cNvCxnSpPr>
              <a:cxnSpLocks/>
            </p:cNvCxnSpPr>
            <p:nvPr/>
          </p:nvCxnSpPr>
          <p:spPr>
            <a:xfrm>
              <a:off x="8964026" y="4339304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4527DFE-DB87-909F-2B85-56FA02A7A50F}"/>
                </a:ext>
              </a:extLst>
            </p:cNvPr>
            <p:cNvCxnSpPr>
              <a:cxnSpLocks/>
            </p:cNvCxnSpPr>
            <p:nvPr/>
          </p:nvCxnSpPr>
          <p:spPr>
            <a:xfrm>
              <a:off x="9302600" y="3622869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8752A04-5BED-D3A8-3614-573659A92E5D}"/>
                </a:ext>
              </a:extLst>
            </p:cNvPr>
            <p:cNvCxnSpPr>
              <a:cxnSpLocks/>
            </p:cNvCxnSpPr>
            <p:nvPr/>
          </p:nvCxnSpPr>
          <p:spPr>
            <a:xfrm>
              <a:off x="9870866" y="4351313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1427F1B-530A-D58A-172E-C8D45802B06C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32" y="3681314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DADA8B3-9B1F-F3E6-6126-889815DF8F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88149" y="4435721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18723B4-2727-6EE0-06C5-8D3103A391E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8026" y="4290758"/>
              <a:ext cx="0" cy="837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4412600-D726-3070-4A87-C4AA5567A7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23738" y="4292441"/>
              <a:ext cx="1285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B178FA00-8A72-88FE-CE0C-34F885E04DD9}"/>
                </a:ext>
              </a:extLst>
            </p:cNvPr>
            <p:cNvGrpSpPr/>
            <p:nvPr/>
          </p:nvGrpSpPr>
          <p:grpSpPr>
            <a:xfrm>
              <a:off x="7438312" y="3713356"/>
              <a:ext cx="243780" cy="848967"/>
              <a:chOff x="7404161" y="4837426"/>
              <a:chExt cx="259468" cy="761911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81F941C5-2CE9-359B-4DA4-C0B8C9DE5DF4}"/>
                  </a:ext>
                </a:extLst>
              </p:cNvPr>
              <p:cNvSpPr/>
              <p:nvPr/>
            </p:nvSpPr>
            <p:spPr>
              <a:xfrm>
                <a:off x="7406542" y="552322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74ED13B-B4DB-9007-1A18-28ABF88D4EB8}"/>
                  </a:ext>
                </a:extLst>
              </p:cNvPr>
              <p:cNvSpPr/>
              <p:nvPr/>
            </p:nvSpPr>
            <p:spPr>
              <a:xfrm>
                <a:off x="7404161" y="544226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4D4BA59D-6C55-3621-A110-4EF9D1B806E0}"/>
                  </a:ext>
                </a:extLst>
              </p:cNvPr>
              <p:cNvSpPr/>
              <p:nvPr/>
            </p:nvSpPr>
            <p:spPr>
              <a:xfrm>
                <a:off x="7499411" y="538273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8D5C25F1-F92E-92A8-7735-F9360FEBEAEC}"/>
                  </a:ext>
                </a:extLst>
              </p:cNvPr>
              <p:cNvSpPr/>
              <p:nvPr/>
            </p:nvSpPr>
            <p:spPr>
              <a:xfrm>
                <a:off x="7587517" y="5463694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922B1B9B-1C2C-D36E-96D2-7DD0391C3DB0}"/>
                  </a:ext>
                </a:extLst>
              </p:cNvPr>
              <p:cNvSpPr/>
              <p:nvPr/>
            </p:nvSpPr>
            <p:spPr>
              <a:xfrm>
                <a:off x="7489886" y="5087457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42532BD2-D328-BBC6-CD89-141125A01D99}"/>
                  </a:ext>
                </a:extLst>
              </p:cNvPr>
              <p:cNvSpPr/>
              <p:nvPr/>
            </p:nvSpPr>
            <p:spPr>
              <a:xfrm>
                <a:off x="7489886" y="498268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5AFD407A-C22A-315E-E44D-844458A5D05D}"/>
                  </a:ext>
                </a:extLst>
              </p:cNvPr>
              <p:cNvSpPr/>
              <p:nvPr/>
            </p:nvSpPr>
            <p:spPr>
              <a:xfrm>
                <a:off x="7489886" y="483742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12D063BD-8B68-46CA-6FA1-8D0F8092DAC2}"/>
                </a:ext>
              </a:extLst>
            </p:cNvPr>
            <p:cNvGrpSpPr/>
            <p:nvPr/>
          </p:nvGrpSpPr>
          <p:grpSpPr>
            <a:xfrm>
              <a:off x="7122033" y="4236159"/>
              <a:ext cx="182725" cy="330046"/>
              <a:chOff x="7067528" y="5306619"/>
              <a:chExt cx="194484" cy="296203"/>
            </a:xfrm>
          </p:grpSpPr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5E60287-5AA2-A104-6208-D30CA0AA416F}"/>
                  </a:ext>
                </a:extLst>
              </p:cNvPr>
              <p:cNvSpPr/>
              <p:nvPr/>
            </p:nvSpPr>
            <p:spPr>
              <a:xfrm>
                <a:off x="7067528" y="5526710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5803FC84-BE73-C9FF-A2B4-98445BE1AD66}"/>
                  </a:ext>
                </a:extLst>
              </p:cNvPr>
              <p:cNvSpPr/>
              <p:nvPr/>
            </p:nvSpPr>
            <p:spPr>
              <a:xfrm>
                <a:off x="7185900" y="5526710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FFC807E0-0495-8F6E-4F3F-DE3E0FF62BDB}"/>
                  </a:ext>
                </a:extLst>
              </p:cNvPr>
              <p:cNvSpPr/>
              <p:nvPr/>
            </p:nvSpPr>
            <p:spPr>
              <a:xfrm>
                <a:off x="7124722" y="5306619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6EB8EF2D-C451-25A5-7707-99396E11AE55}"/>
                </a:ext>
              </a:extLst>
            </p:cNvPr>
            <p:cNvGrpSpPr/>
            <p:nvPr/>
          </p:nvGrpSpPr>
          <p:grpSpPr>
            <a:xfrm>
              <a:off x="7998556" y="4044973"/>
              <a:ext cx="223644" cy="557101"/>
              <a:chOff x="8000458" y="5135038"/>
              <a:chExt cx="238037" cy="499974"/>
            </a:xfrm>
          </p:grpSpPr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0401D0A-A15C-03C2-1974-4A4B06D5AC26}"/>
                  </a:ext>
                </a:extLst>
              </p:cNvPr>
              <p:cNvSpPr/>
              <p:nvPr/>
            </p:nvSpPr>
            <p:spPr>
              <a:xfrm>
                <a:off x="8000458" y="5501750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AB1E5365-B30E-9133-DE58-8447EE7AE46D}"/>
                  </a:ext>
                </a:extLst>
              </p:cNvPr>
              <p:cNvSpPr/>
              <p:nvPr/>
            </p:nvSpPr>
            <p:spPr>
              <a:xfrm>
                <a:off x="8162383" y="5501750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84FBFDA-5EB5-A56B-9DA0-B66718174D1F}"/>
                  </a:ext>
                </a:extLst>
              </p:cNvPr>
              <p:cNvSpPr/>
              <p:nvPr/>
            </p:nvSpPr>
            <p:spPr>
              <a:xfrm>
                <a:off x="8081420" y="5558900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1BF2CF5-E6AF-A882-A8F6-7DDF7B7D9B78}"/>
                  </a:ext>
                </a:extLst>
              </p:cNvPr>
              <p:cNvSpPr/>
              <p:nvPr/>
            </p:nvSpPr>
            <p:spPr>
              <a:xfrm>
                <a:off x="8083802" y="547793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EEDE6AF8-E09A-A918-A447-766E8BFFA0E0}"/>
                  </a:ext>
                </a:extLst>
              </p:cNvPr>
              <p:cNvSpPr/>
              <p:nvPr/>
            </p:nvSpPr>
            <p:spPr>
              <a:xfrm>
                <a:off x="8083802" y="513503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F9E3AEB3-5AA3-BBD5-85A5-78B7714FAF01}"/>
                </a:ext>
              </a:extLst>
            </p:cNvPr>
            <p:cNvGrpSpPr/>
            <p:nvPr/>
          </p:nvGrpSpPr>
          <p:grpSpPr>
            <a:xfrm>
              <a:off x="8344407" y="2917356"/>
              <a:ext cx="243780" cy="1581287"/>
              <a:chOff x="8368567" y="4123050"/>
              <a:chExt cx="259468" cy="141913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E89A1DC9-8171-03B3-71C4-408C37108ABB}"/>
                  </a:ext>
                </a:extLst>
              </p:cNvPr>
              <p:cNvSpPr/>
              <p:nvPr/>
            </p:nvSpPr>
            <p:spPr>
              <a:xfrm>
                <a:off x="8463817" y="546607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11C37CAE-CE60-04FD-F637-C8B94F0F4471}"/>
                  </a:ext>
                </a:extLst>
              </p:cNvPr>
              <p:cNvSpPr/>
              <p:nvPr/>
            </p:nvSpPr>
            <p:spPr>
              <a:xfrm>
                <a:off x="8368567" y="535415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5E7925-9540-8B03-945D-AD3E5EF6EC74}"/>
                  </a:ext>
                </a:extLst>
              </p:cNvPr>
              <p:cNvSpPr/>
              <p:nvPr/>
            </p:nvSpPr>
            <p:spPr>
              <a:xfrm>
                <a:off x="8456673" y="537082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E737B0E3-44F4-998B-DCFE-9585D9D44F35}"/>
                  </a:ext>
                </a:extLst>
              </p:cNvPr>
              <p:cNvSpPr/>
              <p:nvPr/>
            </p:nvSpPr>
            <p:spPr>
              <a:xfrm>
                <a:off x="8551923" y="537082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C7EF24B5-7DB7-365A-53A4-1AFE295F54B6}"/>
                  </a:ext>
                </a:extLst>
              </p:cNvPr>
              <p:cNvSpPr/>
              <p:nvPr/>
            </p:nvSpPr>
            <p:spPr>
              <a:xfrm>
                <a:off x="8456673" y="493505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31B396E1-2A84-6109-2830-9BCEF1F8DB1E}"/>
                  </a:ext>
                </a:extLst>
              </p:cNvPr>
              <p:cNvSpPr/>
              <p:nvPr/>
            </p:nvSpPr>
            <p:spPr>
              <a:xfrm>
                <a:off x="8456673" y="462311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AB50A0B0-16DC-725A-C736-FA6EB9564A57}"/>
                  </a:ext>
                </a:extLst>
              </p:cNvPr>
              <p:cNvSpPr/>
              <p:nvPr/>
            </p:nvSpPr>
            <p:spPr>
              <a:xfrm>
                <a:off x="8456673" y="4406418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B2323490-379A-29F6-3BBB-DB905A450E0F}"/>
                  </a:ext>
                </a:extLst>
              </p:cNvPr>
              <p:cNvSpPr/>
              <p:nvPr/>
            </p:nvSpPr>
            <p:spPr>
              <a:xfrm>
                <a:off x="8456673" y="4123050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BFEB4EB-7907-338F-9421-C4D9A02E0A64}"/>
                </a:ext>
              </a:extLst>
            </p:cNvPr>
            <p:cNvGrpSpPr/>
            <p:nvPr/>
          </p:nvGrpSpPr>
          <p:grpSpPr>
            <a:xfrm>
              <a:off x="8910518" y="3941180"/>
              <a:ext cx="259442" cy="607515"/>
              <a:chOff x="8971109" y="5041888"/>
              <a:chExt cx="276138" cy="545218"/>
            </a:xfrm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EAF47F67-BF63-E6DE-527A-C77CFB1DAEDB}"/>
                  </a:ext>
                </a:extLst>
              </p:cNvPr>
              <p:cNvSpPr/>
              <p:nvPr/>
            </p:nvSpPr>
            <p:spPr>
              <a:xfrm>
                <a:off x="8971109" y="549908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72D2FD14-B2D4-6CDF-C7E1-BECD5D01789B}"/>
                  </a:ext>
                </a:extLst>
              </p:cNvPr>
              <p:cNvSpPr/>
              <p:nvPr/>
            </p:nvSpPr>
            <p:spPr>
              <a:xfrm>
                <a:off x="9030641" y="548003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20D2C99-887E-495A-04D0-2A8D3CE1B569}"/>
                  </a:ext>
                </a:extLst>
              </p:cNvPr>
              <p:cNvSpPr/>
              <p:nvPr/>
            </p:nvSpPr>
            <p:spPr>
              <a:xfrm>
                <a:off x="9049691" y="5427650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7593FEE0-D3E2-6DC1-59DA-FD0F2C23B939}"/>
                  </a:ext>
                </a:extLst>
              </p:cNvPr>
              <p:cNvSpPr/>
              <p:nvPr/>
            </p:nvSpPr>
            <p:spPr>
              <a:xfrm>
                <a:off x="9121128" y="5463369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05167F0A-1C89-E113-FDDA-95358E7A6A48}"/>
                  </a:ext>
                </a:extLst>
              </p:cNvPr>
              <p:cNvSpPr/>
              <p:nvPr/>
            </p:nvSpPr>
            <p:spPr>
              <a:xfrm>
                <a:off x="9171135" y="551099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6B4505CF-8F0E-9B86-27C8-298D1FD0A3F5}"/>
                  </a:ext>
                </a:extLst>
              </p:cNvPr>
              <p:cNvSpPr/>
              <p:nvPr/>
            </p:nvSpPr>
            <p:spPr>
              <a:xfrm>
                <a:off x="9056835" y="504188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DC4F5B1-0311-BADE-2583-78E8CD6C9AE8}"/>
                </a:ext>
              </a:extLst>
            </p:cNvPr>
            <p:cNvGrpSpPr/>
            <p:nvPr/>
          </p:nvGrpSpPr>
          <p:grpSpPr>
            <a:xfrm>
              <a:off x="9239317" y="2336277"/>
              <a:ext cx="272864" cy="2180939"/>
              <a:chOff x="9321068" y="3601557"/>
              <a:chExt cx="290424" cy="195729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BCFFCE4A-7C0C-0C73-0265-22ACAEE52501}"/>
                  </a:ext>
                </a:extLst>
              </p:cNvPr>
              <p:cNvSpPr/>
              <p:nvPr/>
            </p:nvSpPr>
            <p:spPr>
              <a:xfrm>
                <a:off x="9423461" y="5482744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2AA6D43-F5AA-94C1-3082-90ECE11047E8}"/>
                  </a:ext>
                </a:extLst>
              </p:cNvPr>
              <p:cNvSpPr/>
              <p:nvPr/>
            </p:nvSpPr>
            <p:spPr>
              <a:xfrm>
                <a:off x="9337736" y="5351775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C9FB6EC0-7CAE-0B0A-F935-C3F75122144A}"/>
                  </a:ext>
                </a:extLst>
              </p:cNvPr>
              <p:cNvSpPr/>
              <p:nvPr/>
            </p:nvSpPr>
            <p:spPr>
              <a:xfrm>
                <a:off x="9425843" y="528271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4C62DEEA-9C58-FF0A-BA3C-E59BE605B370}"/>
                  </a:ext>
                </a:extLst>
              </p:cNvPr>
              <p:cNvSpPr/>
              <p:nvPr/>
            </p:nvSpPr>
            <p:spPr>
              <a:xfrm>
                <a:off x="9535380" y="535891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9D4D82E-1957-F5BF-2EC8-780981D76EF8}"/>
                  </a:ext>
                </a:extLst>
              </p:cNvPr>
              <p:cNvSpPr/>
              <p:nvPr/>
            </p:nvSpPr>
            <p:spPr>
              <a:xfrm>
                <a:off x="9523474" y="483742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5AE01374-5C4A-DD08-4425-0701D9DBD57C}"/>
                  </a:ext>
                </a:extLst>
              </p:cNvPr>
              <p:cNvSpPr/>
              <p:nvPr/>
            </p:nvSpPr>
            <p:spPr>
              <a:xfrm>
                <a:off x="9321068" y="4877907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CEC3C8B9-FF09-32D7-36D1-F03F1D207D97}"/>
                  </a:ext>
                </a:extLst>
              </p:cNvPr>
              <p:cNvSpPr/>
              <p:nvPr/>
            </p:nvSpPr>
            <p:spPr>
              <a:xfrm>
                <a:off x="9413937" y="4661214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ED7F51C2-3ABE-C8B7-0635-5C094CDAD59F}"/>
                  </a:ext>
                </a:extLst>
              </p:cNvPr>
              <p:cNvSpPr/>
              <p:nvPr/>
            </p:nvSpPr>
            <p:spPr>
              <a:xfrm>
                <a:off x="9413937" y="3601557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25DEDD4D-8755-F21E-5DB4-9D3C631B7451}"/>
                </a:ext>
              </a:extLst>
            </p:cNvPr>
            <p:cNvGrpSpPr/>
            <p:nvPr/>
          </p:nvGrpSpPr>
          <p:grpSpPr>
            <a:xfrm>
              <a:off x="9812220" y="4110993"/>
              <a:ext cx="228249" cy="427039"/>
              <a:chOff x="9930841" y="5194288"/>
              <a:chExt cx="242938" cy="383249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FBE58DE7-4F89-16B7-A00A-931234FCB1A7}"/>
                  </a:ext>
                </a:extLst>
              </p:cNvPr>
              <p:cNvSpPr/>
              <p:nvPr/>
            </p:nvSpPr>
            <p:spPr>
              <a:xfrm>
                <a:off x="9993172" y="5501425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91E1A52A-AEB7-7508-8B76-CB67EB2FFAF7}"/>
                  </a:ext>
                </a:extLst>
              </p:cNvPr>
              <p:cNvSpPr/>
              <p:nvPr/>
            </p:nvSpPr>
            <p:spPr>
              <a:xfrm>
                <a:off x="10097667" y="5450244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814C4B89-6728-B2A8-8696-912045D9DBC8}"/>
                  </a:ext>
                </a:extLst>
              </p:cNvPr>
              <p:cNvSpPr/>
              <p:nvPr/>
            </p:nvSpPr>
            <p:spPr>
              <a:xfrm>
                <a:off x="9930841" y="5438281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7949D63C-747F-0F93-A91F-58E9B5B09BBC}"/>
                  </a:ext>
                </a:extLst>
              </p:cNvPr>
              <p:cNvSpPr/>
              <p:nvPr/>
            </p:nvSpPr>
            <p:spPr>
              <a:xfrm>
                <a:off x="10033146" y="519428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3F759429-7187-C4A4-BF3F-2A321F420FD0}"/>
                </a:ext>
              </a:extLst>
            </p:cNvPr>
            <p:cNvGrpSpPr/>
            <p:nvPr/>
          </p:nvGrpSpPr>
          <p:grpSpPr>
            <a:xfrm>
              <a:off x="10165546" y="2506091"/>
              <a:ext cx="241543" cy="2032352"/>
              <a:chOff x="10306905" y="3753958"/>
              <a:chExt cx="257087" cy="1823948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CCC1DC35-4453-664E-4CCB-487090BB3662}"/>
                  </a:ext>
                </a:extLst>
              </p:cNvPr>
              <p:cNvSpPr/>
              <p:nvPr/>
            </p:nvSpPr>
            <p:spPr>
              <a:xfrm>
                <a:off x="10392630" y="5501794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B764210F-AF01-C8F0-1B8E-0D95772E3BFA}"/>
                  </a:ext>
                </a:extLst>
              </p:cNvPr>
              <p:cNvSpPr/>
              <p:nvPr/>
            </p:nvSpPr>
            <p:spPr>
              <a:xfrm>
                <a:off x="10392630" y="534463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A8003922-11D5-D981-F8B3-148B512DD713}"/>
                  </a:ext>
                </a:extLst>
              </p:cNvPr>
              <p:cNvSpPr/>
              <p:nvPr/>
            </p:nvSpPr>
            <p:spPr>
              <a:xfrm>
                <a:off x="10392630" y="474693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5E17708D-30F0-DB12-30D0-085A336EDCCD}"/>
                  </a:ext>
                </a:extLst>
              </p:cNvPr>
              <p:cNvSpPr/>
              <p:nvPr/>
            </p:nvSpPr>
            <p:spPr>
              <a:xfrm>
                <a:off x="10306905" y="540892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EFC336B8-F697-F729-269D-BF2DC710DC66}"/>
                  </a:ext>
                </a:extLst>
              </p:cNvPr>
              <p:cNvSpPr/>
              <p:nvPr/>
            </p:nvSpPr>
            <p:spPr>
              <a:xfrm>
                <a:off x="10487880" y="5439882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1F9B1FDD-5263-0CB8-E4C3-61072AEB0A5F}"/>
                  </a:ext>
                </a:extLst>
              </p:cNvPr>
              <p:cNvSpPr/>
              <p:nvPr/>
            </p:nvSpPr>
            <p:spPr>
              <a:xfrm>
                <a:off x="10487880" y="4825520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B279E98-A2D8-9792-9F01-FD2E4A12F60F}"/>
                  </a:ext>
                </a:extLst>
              </p:cNvPr>
              <p:cNvSpPr/>
              <p:nvPr/>
            </p:nvSpPr>
            <p:spPr>
              <a:xfrm>
                <a:off x="10306905" y="4849333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C3C9A21-A3B9-2642-84A7-3E54EF461319}"/>
                  </a:ext>
                </a:extLst>
              </p:cNvPr>
              <p:cNvSpPr/>
              <p:nvPr/>
            </p:nvSpPr>
            <p:spPr>
              <a:xfrm>
                <a:off x="10392630" y="3753958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7F103C4A-DFCB-8CCB-EDD4-9925FF30A592}"/>
                </a:ext>
              </a:extLst>
            </p:cNvPr>
            <p:cNvGrpSpPr/>
            <p:nvPr/>
          </p:nvGrpSpPr>
          <p:grpSpPr>
            <a:xfrm>
              <a:off x="10727658" y="4248916"/>
              <a:ext cx="241543" cy="355449"/>
              <a:chOff x="10905191" y="5318068"/>
              <a:chExt cx="257087" cy="319000"/>
            </a:xfrm>
          </p:grpSpPr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E81691AB-D3D1-B605-A378-090D64CBE07E}"/>
                  </a:ext>
                </a:extLst>
              </p:cNvPr>
              <p:cNvSpPr/>
              <p:nvPr/>
            </p:nvSpPr>
            <p:spPr>
              <a:xfrm>
                <a:off x="10993297" y="531806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CA79D945-7F3E-9436-7163-6BD7355D7697}"/>
                  </a:ext>
                </a:extLst>
              </p:cNvPr>
              <p:cNvSpPr/>
              <p:nvPr/>
            </p:nvSpPr>
            <p:spPr>
              <a:xfrm>
                <a:off x="10993297" y="541331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CD35D325-4197-13BA-669C-D36903B59A41}"/>
                  </a:ext>
                </a:extLst>
              </p:cNvPr>
              <p:cNvSpPr/>
              <p:nvPr/>
            </p:nvSpPr>
            <p:spPr>
              <a:xfrm>
                <a:off x="10905191" y="5560956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CCFC0BD2-7EDE-BFB3-F5F1-081D4062CBBB}"/>
                  </a:ext>
                </a:extLst>
              </p:cNvPr>
              <p:cNvSpPr/>
              <p:nvPr/>
            </p:nvSpPr>
            <p:spPr>
              <a:xfrm>
                <a:off x="11086166" y="5520476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C634E9EF-C764-60F9-EA58-17C67BD31A44}"/>
                  </a:ext>
                </a:extLst>
              </p:cNvPr>
              <p:cNvSpPr/>
              <p:nvPr/>
            </p:nvSpPr>
            <p:spPr>
              <a:xfrm>
                <a:off x="11012347" y="5544287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9A4BF5B7-8E66-ACD2-22C9-4DC077767C86}"/>
                  </a:ext>
                </a:extLst>
              </p:cNvPr>
              <p:cNvSpPr/>
              <p:nvPr/>
            </p:nvSpPr>
            <p:spPr>
              <a:xfrm>
                <a:off x="10914716" y="5489518"/>
                <a:ext cx="76112" cy="7611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BC5434DA-F9BC-68C4-72D7-69CC0C5A4D5D}"/>
                </a:ext>
              </a:extLst>
            </p:cNvPr>
            <p:cNvGrpSpPr/>
            <p:nvPr/>
          </p:nvGrpSpPr>
          <p:grpSpPr>
            <a:xfrm>
              <a:off x="11067359" y="4052718"/>
              <a:ext cx="250491" cy="520169"/>
              <a:chOff x="11266753" y="5141989"/>
              <a:chExt cx="266611" cy="46682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D187242-3973-FD43-0C54-71802A3E9734}"/>
                  </a:ext>
                </a:extLst>
              </p:cNvPr>
              <p:cNvSpPr/>
              <p:nvPr/>
            </p:nvSpPr>
            <p:spPr>
              <a:xfrm>
                <a:off x="11266753" y="540888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4B23B630-AFD7-B815-098A-9CCC4C3CD7DF}"/>
                  </a:ext>
                </a:extLst>
              </p:cNvPr>
              <p:cNvSpPr/>
              <p:nvPr/>
            </p:nvSpPr>
            <p:spPr>
              <a:xfrm>
                <a:off x="11266753" y="553270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7E2505C1-32B4-97C5-FF3D-3EE465A26A8C}"/>
                  </a:ext>
                </a:extLst>
              </p:cNvPr>
              <p:cNvSpPr/>
              <p:nvPr/>
            </p:nvSpPr>
            <p:spPr>
              <a:xfrm>
                <a:off x="11354859" y="550413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EF92FEA7-5CA0-B51B-A1E9-5FADC7E9F9A5}"/>
                  </a:ext>
                </a:extLst>
              </p:cNvPr>
              <p:cNvSpPr/>
              <p:nvPr/>
            </p:nvSpPr>
            <p:spPr>
              <a:xfrm>
                <a:off x="11457252" y="553270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53EA51F7-FC1D-D50D-E844-01436CE59900}"/>
                  </a:ext>
                </a:extLst>
              </p:cNvPr>
              <p:cNvSpPr/>
              <p:nvPr/>
            </p:nvSpPr>
            <p:spPr>
              <a:xfrm>
                <a:off x="11354859" y="5422976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DB4DB709-9A8D-C683-C2E8-5D4A5892FECA}"/>
                  </a:ext>
                </a:extLst>
              </p:cNvPr>
              <p:cNvSpPr/>
              <p:nvPr/>
            </p:nvSpPr>
            <p:spPr>
              <a:xfrm>
                <a:off x="11354859" y="5261051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5E4770B0-782A-BEB0-BAB7-EA2208B4736B}"/>
                  </a:ext>
                </a:extLst>
              </p:cNvPr>
              <p:cNvSpPr/>
              <p:nvPr/>
            </p:nvSpPr>
            <p:spPr>
              <a:xfrm>
                <a:off x="11295328" y="5189613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AD86CE39-851E-613A-6B31-772A1D6079D8}"/>
                  </a:ext>
                </a:extLst>
              </p:cNvPr>
              <p:cNvSpPr/>
              <p:nvPr/>
            </p:nvSpPr>
            <p:spPr>
              <a:xfrm>
                <a:off x="11414390" y="5141989"/>
                <a:ext cx="76112" cy="7611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7CA4A463-E424-84FA-436B-38D84A3DB071}"/>
                </a:ext>
              </a:extLst>
            </p:cNvPr>
            <p:cNvSpPr/>
            <p:nvPr/>
          </p:nvSpPr>
          <p:spPr>
            <a:xfrm>
              <a:off x="7172324" y="4605560"/>
              <a:ext cx="433901" cy="179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10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-6</a:t>
              </a: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77C3820A-D674-803F-DA8F-A5182A55F2FE}"/>
                </a:ext>
              </a:extLst>
            </p:cNvPr>
            <p:cNvSpPr/>
            <p:nvPr/>
          </p:nvSpPr>
          <p:spPr>
            <a:xfrm>
              <a:off x="8075684" y="4605560"/>
              <a:ext cx="433901" cy="179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10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-5</a:t>
              </a: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A4D0FE0A-75F9-8CB5-1021-9FF779F9AD00}"/>
                </a:ext>
              </a:extLst>
            </p:cNvPr>
            <p:cNvSpPr/>
            <p:nvPr/>
          </p:nvSpPr>
          <p:spPr>
            <a:xfrm>
              <a:off x="8987016" y="4605560"/>
              <a:ext cx="433901" cy="179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10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-4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771A76D-467A-D5FD-FAF6-00BE07A9817B}"/>
                </a:ext>
              </a:extLst>
            </p:cNvPr>
            <p:cNvSpPr/>
            <p:nvPr/>
          </p:nvSpPr>
          <p:spPr>
            <a:xfrm>
              <a:off x="9896608" y="4605560"/>
              <a:ext cx="433901" cy="179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10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-3</a:t>
              </a: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9B12858-3A8F-A267-225B-9E6CA10C6386}"/>
                </a:ext>
              </a:extLst>
            </p:cNvPr>
            <p:cNvSpPr/>
            <p:nvPr/>
          </p:nvSpPr>
          <p:spPr>
            <a:xfrm>
              <a:off x="10803574" y="4605560"/>
              <a:ext cx="433901" cy="179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10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-2</a:t>
              </a:r>
            </a:p>
          </p:txBody>
        </p:sp>
        <p:sp>
          <p:nvSpPr>
            <p:cNvPr id="368" name="Rectangle 331">
              <a:extLst>
                <a:ext uri="{FF2B5EF4-FFF2-40B4-BE49-F238E27FC236}">
                  <a16:creationId xmlns:a16="http://schemas.microsoft.com/office/drawing/2014/main" id="{676C0B3C-BFEB-A4D1-A32C-F85864C9DE36}"/>
                </a:ext>
              </a:extLst>
            </p:cNvPr>
            <p:cNvSpPr/>
            <p:nvPr/>
          </p:nvSpPr>
          <p:spPr>
            <a:xfrm>
              <a:off x="7213782" y="3589185"/>
              <a:ext cx="344540" cy="8113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9" name="Rectangle 331">
              <a:extLst>
                <a:ext uri="{FF2B5EF4-FFF2-40B4-BE49-F238E27FC236}">
                  <a16:creationId xmlns:a16="http://schemas.microsoft.com/office/drawing/2014/main" id="{D63FDFEA-0C0D-9F2E-B492-7F3E48B5D153}"/>
                </a:ext>
              </a:extLst>
            </p:cNvPr>
            <p:cNvSpPr/>
            <p:nvPr/>
          </p:nvSpPr>
          <p:spPr>
            <a:xfrm>
              <a:off x="8131099" y="2788856"/>
              <a:ext cx="344540" cy="8113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0" name="Rectangle 331">
              <a:extLst>
                <a:ext uri="{FF2B5EF4-FFF2-40B4-BE49-F238E27FC236}">
                  <a16:creationId xmlns:a16="http://schemas.microsoft.com/office/drawing/2014/main" id="{F9478242-0F52-9069-2899-086269D45889}"/>
                </a:ext>
              </a:extLst>
            </p:cNvPr>
            <p:cNvSpPr/>
            <p:nvPr/>
          </p:nvSpPr>
          <p:spPr>
            <a:xfrm>
              <a:off x="9024527" y="2205884"/>
              <a:ext cx="344540" cy="81138"/>
            </a:xfrm>
            <a:custGeom>
              <a:avLst/>
              <a:gdLst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0 w 616578"/>
                <a:gd name="connsiteY3" fmla="*/ 183855 h 183855"/>
                <a:gd name="connsiteX4" fmla="*/ 0 w 616578"/>
                <a:gd name="connsiteY4" fmla="*/ 0 h 183855"/>
                <a:gd name="connsiteX0" fmla="*/ 0 w 616578"/>
                <a:gd name="connsiteY0" fmla="*/ 0 h 183855"/>
                <a:gd name="connsiteX1" fmla="*/ 616578 w 616578"/>
                <a:gd name="connsiteY1" fmla="*/ 0 h 183855"/>
                <a:gd name="connsiteX2" fmla="*/ 616578 w 616578"/>
                <a:gd name="connsiteY2" fmla="*/ 183855 h 183855"/>
                <a:gd name="connsiteX3" fmla="*/ 325589 w 616578"/>
                <a:gd name="connsiteY3" fmla="*/ 183357 h 183855"/>
                <a:gd name="connsiteX4" fmla="*/ 0 w 616578"/>
                <a:gd name="connsiteY4" fmla="*/ 183855 h 183855"/>
                <a:gd name="connsiteX5" fmla="*/ 0 w 616578"/>
                <a:gd name="connsiteY5" fmla="*/ 0 h 183855"/>
                <a:gd name="connsiteX0" fmla="*/ 325589 w 616578"/>
                <a:gd name="connsiteY0" fmla="*/ 183357 h 274797"/>
                <a:gd name="connsiteX1" fmla="*/ 0 w 616578"/>
                <a:gd name="connsiteY1" fmla="*/ 183855 h 274797"/>
                <a:gd name="connsiteX2" fmla="*/ 0 w 616578"/>
                <a:gd name="connsiteY2" fmla="*/ 0 h 274797"/>
                <a:gd name="connsiteX3" fmla="*/ 616578 w 616578"/>
                <a:gd name="connsiteY3" fmla="*/ 0 h 274797"/>
                <a:gd name="connsiteX4" fmla="*/ 616578 w 616578"/>
                <a:gd name="connsiteY4" fmla="*/ 183855 h 274797"/>
                <a:gd name="connsiteX5" fmla="*/ 417029 w 616578"/>
                <a:gd name="connsiteY5" fmla="*/ 274797 h 274797"/>
                <a:gd name="connsiteX0" fmla="*/ 325589 w 616578"/>
                <a:gd name="connsiteY0" fmla="*/ 183357 h 183855"/>
                <a:gd name="connsiteX1" fmla="*/ 0 w 616578"/>
                <a:gd name="connsiteY1" fmla="*/ 183855 h 183855"/>
                <a:gd name="connsiteX2" fmla="*/ 0 w 616578"/>
                <a:gd name="connsiteY2" fmla="*/ 0 h 183855"/>
                <a:gd name="connsiteX3" fmla="*/ 616578 w 616578"/>
                <a:gd name="connsiteY3" fmla="*/ 0 h 183855"/>
                <a:gd name="connsiteX4" fmla="*/ 616578 w 616578"/>
                <a:gd name="connsiteY4" fmla="*/ 183855 h 183855"/>
                <a:gd name="connsiteX0" fmla="*/ 0 w 616578"/>
                <a:gd name="connsiteY0" fmla="*/ 183855 h 183855"/>
                <a:gd name="connsiteX1" fmla="*/ 0 w 616578"/>
                <a:gd name="connsiteY1" fmla="*/ 0 h 183855"/>
                <a:gd name="connsiteX2" fmla="*/ 616578 w 616578"/>
                <a:gd name="connsiteY2" fmla="*/ 0 h 183855"/>
                <a:gd name="connsiteX3" fmla="*/ 616578 w 616578"/>
                <a:gd name="connsiteY3" fmla="*/ 183855 h 18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578" h="183855">
                  <a:moveTo>
                    <a:pt x="0" y="183855"/>
                  </a:moveTo>
                  <a:lnTo>
                    <a:pt x="0" y="0"/>
                  </a:lnTo>
                  <a:lnTo>
                    <a:pt x="616578" y="0"/>
                  </a:lnTo>
                  <a:lnTo>
                    <a:pt x="616578" y="18385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5E3F1CD-DBCD-35E5-A64C-DAB80D735AC3}"/>
                </a:ext>
              </a:extLst>
            </p:cNvPr>
            <p:cNvGrpSpPr/>
            <p:nvPr/>
          </p:nvGrpSpPr>
          <p:grpSpPr>
            <a:xfrm>
              <a:off x="6991250" y="2146477"/>
              <a:ext cx="1885963" cy="360566"/>
              <a:chOff x="7047019" y="2133618"/>
              <a:chExt cx="2007333" cy="323592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84C20A24-8408-AFC8-0695-66099909141A}"/>
                  </a:ext>
                </a:extLst>
              </p:cNvPr>
              <p:cNvSpPr/>
              <p:nvPr/>
            </p:nvSpPr>
            <p:spPr>
              <a:xfrm>
                <a:off x="7047019" y="2173027"/>
                <a:ext cx="76112" cy="76112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043D270A-C557-7735-A282-6BAACF7C2394}"/>
                  </a:ext>
                </a:extLst>
              </p:cNvPr>
              <p:cNvSpPr/>
              <p:nvPr/>
            </p:nvSpPr>
            <p:spPr>
              <a:xfrm>
                <a:off x="7047019" y="2338250"/>
                <a:ext cx="76112" cy="76112"/>
              </a:xfrm>
              <a:prstGeom prst="ellipse">
                <a:avLst/>
              </a:prstGeom>
              <a:solidFill>
                <a:schemeClr val="bg2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642AA8BF-6917-8B8A-04D2-3F5920CB5DF4}"/>
                  </a:ext>
                </a:extLst>
              </p:cNvPr>
              <p:cNvSpPr/>
              <p:nvPr/>
            </p:nvSpPr>
            <p:spPr>
              <a:xfrm>
                <a:off x="7180155" y="2133618"/>
                <a:ext cx="1874197" cy="3235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WT (n=3–12 mice per group)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EoE33 (n=3–12 mice per group)</a:t>
                </a:r>
              </a:p>
            </p:txBody>
          </p:sp>
        </p:grp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19EB5A2F-BF9F-D5AD-630D-C9DC4E6DB473}"/>
                </a:ext>
              </a:extLst>
            </p:cNvPr>
            <p:cNvSpPr txBox="1">
              <a:spLocks/>
            </p:cNvSpPr>
            <p:nvPr/>
          </p:nvSpPr>
          <p:spPr>
            <a:xfrm>
              <a:off x="7047767" y="3394661"/>
              <a:ext cx="70301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&lt;0.01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35E401D6-DC00-3F04-A4B0-C6B0598D9E36}"/>
                </a:ext>
              </a:extLst>
            </p:cNvPr>
            <p:cNvSpPr txBox="1">
              <a:spLocks/>
            </p:cNvSpPr>
            <p:nvPr/>
          </p:nvSpPr>
          <p:spPr>
            <a:xfrm>
              <a:off x="7951866" y="2600201"/>
              <a:ext cx="70301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&lt;0.01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A1BA8EFA-B4AA-F6D5-D0EE-3995AA7B76FC}"/>
                </a:ext>
              </a:extLst>
            </p:cNvPr>
            <p:cNvSpPr txBox="1">
              <a:spLocks/>
            </p:cNvSpPr>
            <p:nvPr/>
          </p:nvSpPr>
          <p:spPr>
            <a:xfrm>
              <a:off x="8836524" y="2021070"/>
              <a:ext cx="70301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lang="en-US" sz="1000" noProof="0" dirty="0"/>
                <a:t>P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&lt;0.05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8476185-38D8-85BE-24C4-D26D4E64DE02}"/>
              </a:ext>
            </a:extLst>
          </p:cNvPr>
          <p:cNvSpPr/>
          <p:nvPr/>
        </p:nvSpPr>
        <p:spPr>
          <a:xfrm>
            <a:off x="8720282" y="4464622"/>
            <a:ext cx="936000" cy="17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Methacholine (M)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448137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9" ma:contentTypeDescription="Create a new document." ma:contentTypeScope="" ma:versionID="00ecd46e6567c00d35f73039b1a239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5fa89476e22f9948a01d05b8cdbea968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818a267e187174811a86b0954e511f0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7b445fb931b7340559072efe8ded3f65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F9331-9292-4030-8147-212B0E7D26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C3855E-56F3-41AC-8720-A38E6A4D973E}">
  <ds:schemaRefs>
    <ds:schemaRef ds:uri="http://www.w3.org/XML/1998/namespace"/>
    <ds:schemaRef ds:uri="http://schemas.microsoft.com/office/2006/documentManagement/types"/>
    <ds:schemaRef ds:uri="f0fe46a7-c1fe-44cb-b57a-c90be0d90d64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8ce686f-ec55-47ba-93ac-4e1affdd087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CA070D-179A-45D1-9444-69AEF8BDF8FC}"/>
</file>

<file path=customXml/itemProps4.xml><?xml version="1.0" encoding="utf-8"?>
<ds:datastoreItem xmlns:ds="http://schemas.openxmlformats.org/officeDocument/2006/customXml" ds:itemID="{A795A148-C354-4735-92C3-B035A8F6CBF9}"/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1043</Words>
  <Application>Microsoft Office PowerPoint</Application>
  <PresentationFormat>Widescreen</PresentationFormat>
  <Paragraphs>212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</vt:lpstr>
      <vt:lpstr>Roboto</vt:lpstr>
      <vt:lpstr>1_Master</vt:lpstr>
      <vt:lpstr>Eosinophilic esophagitis (EoE) mouse model data</vt:lpstr>
      <vt:lpstr>TSLP and IL-25 are elevated following allergen challenge and TSLP is implicated in the pathogenesis of EoE</vt:lpstr>
      <vt:lpstr>TSLP signaling plays a role in the development of EoE1,2</vt:lpstr>
      <vt:lpstr>Distinct roles for TSLP and IL-33 in EoE</vt:lpstr>
      <vt:lpstr>IL-33 is implicated in symptomology and pathophysiology of EoE</vt:lpstr>
    </vt:vector>
  </TitlesOfParts>
  <Company>Helios Global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Clark</dc:creator>
  <cp:lastModifiedBy>Ninah Lloyd</cp:lastModifiedBy>
  <cp:revision>16</cp:revision>
  <dcterms:created xsi:type="dcterms:W3CDTF">2025-09-24T09:55:32Z</dcterms:created>
  <dcterms:modified xsi:type="dcterms:W3CDTF">2026-04-17T09:35:10Z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